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60" r:id="rId5"/>
    <p:sldId id="266" r:id="rId6"/>
    <p:sldId id="267" r:id="rId7"/>
    <p:sldId id="268" r:id="rId8"/>
    <p:sldId id="261" r:id="rId9"/>
    <p:sldId id="262" r:id="rId10"/>
    <p:sldId id="263" r:id="rId11"/>
    <p:sldId id="264" r:id="rId12"/>
    <p:sldId id="265" r:id="rId13"/>
    <p:sldId id="269" r:id="rId14"/>
    <p:sldId id="25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BA92B-8A0C-4615-9198-DBEDF27BF87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19FC6-AE1D-4D04-814C-1BD9C0CA1A8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F4A25-6630-4A88-96D6-D32942DAA8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FBA92B-8A0C-4615-9198-DBEDF27BF8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7B7BF-98A0-4686-94E9-E492223EA2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2141B-BA7B-4FCC-ABA4-213A53C324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6FC08-73FD-47DA-9878-1895BF3EDF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4B766-65FF-4CE9-9C7F-C0FA4EFCB9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6152-A7AB-4E9B-B61A-7B515FAB88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30951-80F4-423D-BFB6-2D6E714F42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D8331-DD73-4388-AC4C-FB8DA64537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7B7BF-98A0-4686-94E9-E492223EA21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A3CB8D-35F7-4D52-8956-CFE3E434D4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19FC6-AE1D-4D04-814C-1BD9C0CA1A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F4A25-6630-4A88-96D6-D32942DAA8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2141B-BA7B-4FCC-ABA4-213A53C3243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6FC08-73FD-47DA-9878-1895BF3EDFA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4B766-65FF-4CE9-9C7F-C0FA4EFCB97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76152-A7AB-4E9B-B61A-7B515FAB88D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30951-80F4-423D-BFB6-2D6E714F42E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D8331-DD73-4388-AC4C-FB8DA645377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3CB8D-35F7-4D52-8956-CFE3E434D4A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8D78DF-3238-49A6-A711-89B97BEDB45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8D78DF-3238-49A6-A711-89B97BEDB45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ctivy-nakup.cz/cs-CZ/syry-a-ryby/po-stopach-ryb.html" TargetMode="External"/><Relationship Id="rId2" Type="http://schemas.openxmlformats.org/officeDocument/2006/relationships/hyperlink" Target="http://www.rybareni.wbs.cz/Druhy-ryb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>
          <a:solidFill>
            <a:srgbClr val="6699FF"/>
          </a:solidFill>
        </p:spPr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Digitální výukový materiál</a:t>
            </a:r>
            <a:br>
              <a:rPr lang="cs-CZ">
                <a:solidFill>
                  <a:schemeClr val="bg1"/>
                </a:solidFill>
              </a:rPr>
            </a:br>
            <a:r>
              <a:rPr lang="cs-CZ" sz="1800">
                <a:solidFill>
                  <a:schemeClr val="bg1"/>
                </a:solidFill>
              </a:rPr>
              <a:t>zpracovaný v rámci projektu „EU peníze školám“</a:t>
            </a:r>
          </a:p>
        </p:txBody>
      </p:sp>
      <p:pic>
        <p:nvPicPr>
          <p:cNvPr id="645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1938" y="1484313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4516" name="Rectangle 387"/>
          <p:cNvSpPr>
            <a:spLocks/>
          </p:cNvSpPr>
          <p:nvPr/>
        </p:nvSpPr>
        <p:spPr bwMode="auto">
          <a:xfrm>
            <a:off x="457200" y="2997200"/>
            <a:ext cx="8229600" cy="345598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sz="9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Projekt:		</a:t>
            </a:r>
            <a:r>
              <a:rPr lang="cs-CZ" b="1" dirty="0">
                <a:latin typeface="Times New Roman" pitchFamily="18" charset="0"/>
              </a:rPr>
              <a:t>CZ.1.07/1.5.00/34.0386 „SŠHL Frýdlant.moderní školy“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sz="90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Škola:		</a:t>
            </a:r>
            <a:r>
              <a:rPr lang="cs-CZ" b="1" dirty="0">
                <a:latin typeface="Times New Roman" pitchFamily="18" charset="0"/>
              </a:rPr>
              <a:t>Střední škola hospodářská a lesnická, Frýdlant	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			Bělíkova 1387, příspěvková organizace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sz="90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Šablona:		</a:t>
            </a:r>
            <a:r>
              <a:rPr lang="cs-CZ" b="1" dirty="0">
                <a:latin typeface="Times New Roman" pitchFamily="18" charset="0"/>
              </a:rPr>
              <a:t>III/2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Sada:		</a:t>
            </a:r>
            <a:r>
              <a:rPr lang="cs-CZ" sz="2000" b="1" dirty="0">
                <a:latin typeface="Times New Roman" pitchFamily="18" charset="0"/>
              </a:rPr>
              <a:t>VY_32_INOVACE_Te3.46 </a:t>
            </a:r>
            <a:r>
              <a:rPr lang="cs-CZ" sz="2000" b="1" dirty="0" smtClean="0">
                <a:latin typeface="Times New Roman" pitchFamily="18" charset="0"/>
              </a:rPr>
              <a:t>Druhy ryb, sladkovodní  ryby</a:t>
            </a:r>
            <a:endParaRPr lang="cs-CZ" sz="2000" b="1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sz="200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Vytvořeno:	</a:t>
            </a:r>
            <a:r>
              <a:rPr lang="cs-CZ" b="1" dirty="0">
                <a:latin typeface="Times New Roman" pitchFamily="18" charset="0"/>
              </a:rPr>
              <a:t>06. 05. 2013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Ověřeno:	</a:t>
            </a:r>
            <a:r>
              <a:rPr lang="cs-CZ" b="1" dirty="0">
                <a:latin typeface="Times New Roman" pitchFamily="18" charset="0"/>
              </a:rPr>
              <a:t> 	</a:t>
            </a:r>
            <a:r>
              <a:rPr lang="cs-CZ" b="1" dirty="0" smtClean="0">
                <a:latin typeface="Times New Roman" pitchFamily="18" charset="0"/>
              </a:rPr>
              <a:t>03.12. 2</a:t>
            </a:r>
            <a:r>
              <a:rPr lang="cs-CZ" b="1" dirty="0" smtClean="0"/>
              <a:t>013</a:t>
            </a:r>
            <a:r>
              <a:rPr lang="cs-CZ" b="1" dirty="0" smtClean="0">
                <a:latin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</a:rPr>
              <a:t>		Třída:</a:t>
            </a:r>
            <a:r>
              <a:rPr lang="cs-CZ" b="1" dirty="0">
                <a:latin typeface="Times New Roman" pitchFamily="18" charset="0"/>
              </a:rPr>
              <a:t>	Řu 3, PV 3</a:t>
            </a:r>
          </a:p>
        </p:txBody>
      </p:sp>
      <p:sp>
        <p:nvSpPr>
          <p:cNvPr id="7" name="Obdélník 6"/>
          <p:cNvSpPr/>
          <p:nvPr/>
        </p:nvSpPr>
        <p:spPr>
          <a:xfrm>
            <a:off x="4216774" y="3244334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ŘU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Nepůvodní druh, dovezen 1888.</a:t>
            </a:r>
          </a:p>
          <a:p>
            <a:r>
              <a:rPr lang="cs-CZ" dirty="0" smtClean="0"/>
              <a:t>Uplatnil se v chladnějších rybnících, v ÚN pstruhového typu, je průmyslově chován, trvale se vyskytuje jen v některých tekoucích pstruhových vodách. Hospodářsky i sportovně velmi ceněný druh.</a:t>
            </a:r>
          </a:p>
          <a:p>
            <a:r>
              <a:rPr lang="cs-CZ" dirty="0" smtClean="0"/>
              <a:t>Průměrná váha lovených ryb mezi 0,30 - 0,40 kg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Pstruh duhový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V tekoucích vodách žije hlavně v cejnovém pásmu s členitým dnem, vyskytuje se ve stojatých vodách. Sportovně i hospodářsky cenný druh. Významný regulátor plevelných ryb. U sumců se někdy vyskytuje albinismus (chybějí pigmenty, hlavně melanin). Průměrná váha lovených ryb okolo 8 - 10 kg.</a:t>
            </a:r>
          </a:p>
          <a:p>
            <a:r>
              <a:rPr lang="cs-CZ" sz="2400" dirty="0" smtClean="0"/>
              <a:t>Sumčí maso je opředeno nejednou pověrou. Maso sumce není ani příliš tučné, ani není cítit bahnem, jak se v našich zemích traduje. Naopak v poslední době se čím dál častěji objevuje v obchodní síti ve zpracované formě. Sumčí filet nebo sumčí podkova jsou pochoutkou, která by dozajista obohatila i Váš jídelníček.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Sumec  velký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cs-CZ" dirty="0" smtClean="0">
                <a:solidFill>
                  <a:srgbClr val="FF0000"/>
                </a:solidFill>
              </a:rPr>
              <a:t>1. Jaký význam má rybí maso ve výživě?</a:t>
            </a:r>
          </a:p>
          <a:p>
            <a:r>
              <a:rPr lang="cs-CZ" dirty="0" smtClean="0"/>
              <a:t>Je lehce stravitelné, obsahuje velké množství proteinů, je bohaté na minerály a stopové prvky, nechybějí mu vitaminy A, B a D, je také nejdůležitějším zdrojem přírodního jódu.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2. Jaké sladkovodní ryby znáš?</a:t>
            </a:r>
          </a:p>
          <a:p>
            <a:r>
              <a:rPr lang="cs-CZ" dirty="0" smtClean="0"/>
              <a:t> Kapr, lín, amur, pstruh, sumec, candát, štika,…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Otázky a odpovědi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 idx="4294967295"/>
          </p:nvPr>
        </p:nvSpPr>
        <p:spPr>
          <a:solidFill>
            <a:srgbClr val="6699FF"/>
          </a:solidFill>
        </p:spPr>
        <p:txBody>
          <a:bodyPr/>
          <a:lstStyle/>
          <a:p>
            <a:r>
              <a:rPr lang="cs-CZ" b="1">
                <a:solidFill>
                  <a:schemeClr val="bg1"/>
                </a:solidFill>
              </a:rPr>
              <a:t>Použité zdroje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000" dirty="0" smtClean="0">
                <a:hlinkClick r:id="rId2"/>
              </a:rPr>
              <a:t>http://www.rybareni.wbs.cz/Druhy-ryb.html</a:t>
            </a:r>
            <a:r>
              <a:rPr lang="cs-CZ" sz="2000" dirty="0" smtClean="0"/>
              <a:t> </a:t>
            </a:r>
          </a:p>
          <a:p>
            <a:r>
              <a:rPr lang="cs-CZ" sz="2000" dirty="0" smtClean="0">
                <a:hlinkClick r:id="rId3"/>
              </a:rPr>
              <a:t>http://www.poctivy-nakup.cz/cs-CZ/syry-a-ryby/po-stopach-ryb.html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8313" y="5373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cs-CZ" sz="1200" dirty="0"/>
          </a:p>
          <a:p>
            <a:pPr>
              <a:defRPr/>
            </a:pPr>
            <a:r>
              <a:rPr lang="cs-CZ" sz="1200" dirty="0"/>
              <a:t>Pokud není uvedeno jinak, jsou použité objekty vlastní originální tvorbou autora.  Materiál je určen pro bezplatné používání pro potřeby výuky a vzdělávání na všech typech škol a školských zařízení. Jakékoliv další využití podléhá autorskému zákonu. Veškerá vlastní díla autora (fotografie, videa) lze bezplatně dále používat i šířit při uvedení autorova jména.</a:t>
            </a:r>
            <a:endParaRPr lang="cs-CZ" sz="12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 idx="4294967295"/>
          </p:nvPr>
        </p:nvSpPr>
        <p:spPr>
          <a:solidFill>
            <a:srgbClr val="6699FF"/>
          </a:solidFill>
        </p:spPr>
        <p:txBody>
          <a:bodyPr/>
          <a:lstStyle/>
          <a:p>
            <a:r>
              <a:rPr lang="cs-CZ" b="1">
                <a:solidFill>
                  <a:schemeClr val="bg1"/>
                </a:solidFill>
              </a:rPr>
              <a:t>Zpracování ryb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52988"/>
          </a:xfrm>
          <a:solidFill>
            <a:srgbClr val="CCECFF"/>
          </a:solidFill>
        </p:spPr>
        <p:txBody>
          <a:bodyPr/>
          <a:lstStyle/>
          <a:p>
            <a:pPr>
              <a:buFontTx/>
              <a:buNone/>
            </a:pPr>
            <a:endParaRPr lang="cs-CZ" sz="900" dirty="0"/>
          </a:p>
          <a:p>
            <a:pPr>
              <a:buFontTx/>
              <a:buNone/>
            </a:pPr>
            <a:r>
              <a:rPr lang="cs-CZ" sz="1800" dirty="0"/>
              <a:t>Vzdělávací oblast:	Zpracování masa</a:t>
            </a:r>
          </a:p>
          <a:p>
            <a:pPr>
              <a:buFontTx/>
              <a:buNone/>
            </a:pPr>
            <a:r>
              <a:rPr lang="cs-CZ" sz="1800" dirty="0"/>
              <a:t>Předmět:		Technologie</a:t>
            </a:r>
          </a:p>
          <a:p>
            <a:pPr>
              <a:buFontTx/>
              <a:buNone/>
            </a:pPr>
            <a:r>
              <a:rPr lang="cs-CZ" sz="1800" dirty="0"/>
              <a:t>Ročník:			</a:t>
            </a:r>
            <a:r>
              <a:rPr lang="cs-CZ" sz="1800" dirty="0" smtClean="0"/>
              <a:t>3</a:t>
            </a:r>
            <a:r>
              <a:rPr lang="cs-CZ" sz="1800" b="1" dirty="0" smtClean="0"/>
              <a:t>. </a:t>
            </a:r>
            <a:r>
              <a:rPr lang="cs-CZ" sz="1800" b="1" dirty="0"/>
              <a:t>ročník</a:t>
            </a:r>
          </a:p>
          <a:p>
            <a:pPr>
              <a:buFontTx/>
              <a:buNone/>
            </a:pPr>
            <a:r>
              <a:rPr lang="cs-CZ" sz="1800" dirty="0"/>
              <a:t>Autor:			</a:t>
            </a:r>
            <a:r>
              <a:rPr lang="cs-CZ" sz="1800" b="1" dirty="0"/>
              <a:t>Mgr. Sedláčková Pavla	</a:t>
            </a:r>
          </a:p>
          <a:p>
            <a:pPr>
              <a:buFontTx/>
              <a:buNone/>
            </a:pPr>
            <a:endParaRPr lang="cs-CZ" sz="900" b="1" dirty="0"/>
          </a:p>
          <a:p>
            <a:pPr>
              <a:buFontTx/>
              <a:buNone/>
            </a:pPr>
            <a:r>
              <a:rPr lang="cs-CZ" sz="1800" dirty="0"/>
              <a:t>Časový rozsah:		1 vyučovací hodina</a:t>
            </a:r>
          </a:p>
          <a:p>
            <a:pPr>
              <a:buFontTx/>
              <a:buNone/>
            </a:pPr>
            <a:r>
              <a:rPr lang="cs-CZ" sz="1800" dirty="0"/>
              <a:t>Pomůcky:		odborný časopis „Rybářství “</a:t>
            </a:r>
          </a:p>
          <a:p>
            <a:pPr>
              <a:buFontTx/>
              <a:buNone/>
            </a:pPr>
            <a:endParaRPr lang="cs-CZ" sz="900" dirty="0"/>
          </a:p>
          <a:p>
            <a:pPr>
              <a:buFontTx/>
              <a:buNone/>
            </a:pPr>
            <a:r>
              <a:rPr lang="cs-CZ" sz="1800" dirty="0"/>
              <a:t>Klíčová slova:		</a:t>
            </a:r>
            <a:r>
              <a:rPr lang="cs-CZ" sz="1800" dirty="0" smtClean="0"/>
              <a:t>kvalita,prodej</a:t>
            </a:r>
            <a:r>
              <a:rPr lang="cs-CZ" sz="1800" dirty="0"/>
              <a:t>, </a:t>
            </a:r>
            <a:r>
              <a:rPr lang="cs-CZ" sz="1800" dirty="0" smtClean="0"/>
              <a:t>kapr, sumec</a:t>
            </a:r>
            <a:endParaRPr lang="cs-CZ" sz="900" b="1" dirty="0"/>
          </a:p>
          <a:p>
            <a:pPr>
              <a:buFontTx/>
              <a:buNone/>
            </a:pPr>
            <a:r>
              <a:rPr lang="cs-CZ" sz="1800" b="1" dirty="0"/>
              <a:t>Anotace:		</a:t>
            </a:r>
            <a:r>
              <a:rPr lang="cs-CZ" sz="1800" dirty="0"/>
              <a:t>Materiál je určen pro výuku  v odborném předmětu 			technologie  a zpracování masa…</a:t>
            </a:r>
          </a:p>
          <a:p>
            <a:pPr>
              <a:buFontTx/>
              <a:buNone/>
            </a:pPr>
            <a:endParaRPr lang="cs-CZ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rybareni.wbs.cz/nasery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Rybí maso je velmi zdravé a lehce stravitelné</a:t>
            </a:r>
          </a:p>
          <a:p>
            <a:r>
              <a:rPr lang="cs-CZ" sz="2000" dirty="0" smtClean="0"/>
              <a:t>obsahuje velké množství proteinů, je bohaté na minerály a stopové prvky, nechybějí mu vitaminy A, B a D.</a:t>
            </a:r>
          </a:p>
          <a:p>
            <a:r>
              <a:rPr lang="cs-CZ" sz="2000" dirty="0" smtClean="0"/>
              <a:t>Kromě všech výše uvedených kvalit je také nejdůležitějším zdrojem přírodního jódu, který sehrává nezastupitelnou roli při tvorbě hormonů štítné žlázy. </a:t>
            </a:r>
          </a:p>
          <a:p>
            <a:r>
              <a:rPr lang="cs-CZ" sz="2000" dirty="0" smtClean="0"/>
              <a:t>Jeho dostatečné množství je důležité zejména ve věku do 3 let, během dospívání, těhotenství a v době kojení. </a:t>
            </a:r>
          </a:p>
          <a:p>
            <a:r>
              <a:rPr lang="cs-CZ" sz="2000" dirty="0" smtClean="0"/>
              <a:t>Jód však není jediným bonusem spojeným s konzumací ryb. Pokud si pravidelně dopřáváte například lososa, tuňáka, sardinky či makrely, zajišťujete tělu přírodní zdroj mastných kyselin omega-3, které mají klíčový význam pro správnou činnost mozku a pomáhají snižovat riziko kardiovaskulárních chorob.</a:t>
            </a:r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ryb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V první řadě se zaměřte na </a:t>
            </a:r>
            <a:r>
              <a:rPr lang="cs-CZ" sz="2400" b="1" dirty="0" smtClean="0"/>
              <a:t>žábry</a:t>
            </a:r>
            <a:r>
              <a:rPr lang="cs-CZ" sz="2400" dirty="0" smtClean="0"/>
              <a:t> – u čerstvě zabitých ryb jsou v barvě od světle červené do růžové, postupem času vlivem srážení krve tmavnou. </a:t>
            </a:r>
          </a:p>
          <a:p>
            <a:r>
              <a:rPr lang="cs-CZ" sz="2400" dirty="0" smtClean="0"/>
              <a:t>Zašedlost žaber by naproti tomu neměla být považována za znak nedostatečné kvality. Neznepokujte se ani v případě, že má ryba jednu stranu žaber krásně růžovou a druhou našedlou, to je obvykle způsobeno polohou, v níž je uskladněna.</a:t>
            </a:r>
          </a:p>
          <a:p>
            <a:r>
              <a:rPr lang="cs-CZ" sz="2400" dirty="0" smtClean="0"/>
              <a:t>Pozornost věnujte </a:t>
            </a:r>
            <a:r>
              <a:rPr lang="cs-CZ" sz="2400" b="1" dirty="0" smtClean="0"/>
              <a:t>očím</a:t>
            </a:r>
            <a:r>
              <a:rPr lang="cs-CZ" sz="2400" dirty="0" smtClean="0"/>
              <a:t>, ty by měly být jasné a lesklé, s ostře ohraničenými rysy.</a:t>
            </a:r>
          </a:p>
          <a:p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rybího masa - čerstvost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 O míře čerstvosti vypovídá také </a:t>
            </a:r>
            <a:r>
              <a:rPr lang="cs-CZ" sz="2400" b="1" dirty="0" smtClean="0"/>
              <a:t>povrch těla</a:t>
            </a:r>
            <a:r>
              <a:rPr lang="cs-CZ" sz="2400" dirty="0" smtClean="0"/>
              <a:t>. Nenechte se nijak děsit „lepkavostí“, slizký povrch je přirozený fyziologický jev. Čerstvost poznáte přitlačením prstu na kůži, tento dotek by na rybím těle neměl zanechat žádné patrnější stopy. </a:t>
            </a:r>
          </a:p>
          <a:p>
            <a:r>
              <a:rPr lang="cs-CZ" sz="2400" dirty="0" smtClean="0"/>
              <a:t>Důležitým poznávacím znamením je i </a:t>
            </a:r>
            <a:r>
              <a:rPr lang="cs-CZ" sz="2400" b="1" dirty="0" smtClean="0"/>
              <a:t>konzistence</a:t>
            </a:r>
            <a:r>
              <a:rPr lang="cs-CZ" sz="2400" dirty="0" smtClean="0"/>
              <a:t> </a:t>
            </a:r>
            <a:r>
              <a:rPr lang="cs-CZ" sz="2400" b="1" dirty="0" smtClean="0"/>
              <a:t>masa</a:t>
            </a:r>
            <a:r>
              <a:rPr lang="cs-CZ" sz="2400" dirty="0" smtClean="0"/>
              <a:t> – u chlazených ryb by mělo být přiměřeně pevné, kypré a voňavé. V žádném případě nesmí mít blátivou konzistenci. </a:t>
            </a:r>
          </a:p>
          <a:p>
            <a:r>
              <a:rPr lang="cs-CZ" sz="2400" dirty="0" smtClean="0"/>
              <a:t>Roli rozhodující instance obvykle sehraje </a:t>
            </a:r>
            <a:r>
              <a:rPr lang="cs-CZ" sz="2400" b="1" dirty="0" smtClean="0"/>
              <a:t>čich</a:t>
            </a:r>
            <a:r>
              <a:rPr lang="cs-CZ" sz="2400" dirty="0" smtClean="0"/>
              <a:t>, čerstvé rybí maso poznáte podle svěží slané mořské vůně.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masa - čerstvost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nejvýznamnější rybou našeho i evropského rybníkářství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Kapr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teplomilná všežravá ryba zdržující se u dna. </a:t>
            </a:r>
            <a:endParaRPr lang="cs-CZ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Největším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exemplářem byl asi 150cm dlouhý a přibližně 40 kg vážící kousek. V Čechách drží primát úlovek, z roku 1978, který měl asi 108 cm a vážil přibližně 29 kg. 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Kapr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Žije téměř ve všech typech vod, především v cejnovém pásmu a ve stojatých vodách s úkryty a vodními porosty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stanovištní rybou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Průměrná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váha lovených ryb 2-2,5 kg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Druhý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největší dravec našich vod štika, patří mezi dražší, exkluzivnější ryby.   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Štika obecná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Má zavalité, robustní tělo, pokryté drobnými šupinami.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Oči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 výrazně nízko položené až pod úrovní koutků úst.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rostlinným planktonem, který z vody filtruje pomocí soustavy dlouhých žaberních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tyčinek.</a:t>
            </a:r>
          </a:p>
          <a:p>
            <a:r>
              <a:rPr lang="cs-CZ" dirty="0" smtClean="0"/>
              <a:t>Je tučnější nežli kapr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Tolstolobik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755</Words>
  <Application>Microsoft Office PowerPoint</Application>
  <PresentationFormat>Předvádění na obrazovce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Výchozí návrh</vt:lpstr>
      <vt:lpstr>Shluk</vt:lpstr>
      <vt:lpstr>Digitální výukový materiál zpracovaný v rámci projektu „EU peníze školám“</vt:lpstr>
      <vt:lpstr>Zpracování ryb</vt:lpstr>
      <vt:lpstr>Snímek 3</vt:lpstr>
      <vt:lpstr>Význam ryb</vt:lpstr>
      <vt:lpstr>Kvalita rybího masa - čerstvost </vt:lpstr>
      <vt:lpstr>Kvalita masa - čerstvost</vt:lpstr>
      <vt:lpstr>Kapr</vt:lpstr>
      <vt:lpstr>Štika obecná</vt:lpstr>
      <vt:lpstr>Tolstolobik</vt:lpstr>
      <vt:lpstr>Pstruh duhový</vt:lpstr>
      <vt:lpstr>Sumec  velký</vt:lpstr>
      <vt:lpstr>Otázky a odpovědi</vt:lpstr>
      <vt:lpstr>Použité 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PaSe</cp:lastModifiedBy>
  <cp:revision>7</cp:revision>
  <cp:lastPrinted>1601-01-01T00:00:00Z</cp:lastPrinted>
  <dcterms:created xsi:type="dcterms:W3CDTF">1601-01-01T00:00:00Z</dcterms:created>
  <dcterms:modified xsi:type="dcterms:W3CDTF">2013-12-12T10:20:37Z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