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8" r:id="rId2"/>
    <p:sldId id="260" r:id="rId3"/>
    <p:sldId id="256" r:id="rId4"/>
    <p:sldId id="261" r:id="rId5"/>
    <p:sldId id="262" r:id="rId6"/>
    <p:sldId id="264" r:id="rId7"/>
    <p:sldId id="267" r:id="rId8"/>
    <p:sldId id="270" r:id="rId9"/>
    <p:sldId id="271" r:id="rId10"/>
    <p:sldId id="272" r:id="rId11"/>
    <p:sldId id="268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83" r:id="rId21"/>
    <p:sldId id="281" r:id="rId22"/>
    <p:sldId id="282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63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86868-4287-4AAB-A2C7-555DC1B67451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473D-7E75-40B9-95D2-11BFF9A04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51DB-9679-4BC8-960A-907CBBFABB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4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536F-60C5-4649-B617-AE352FB8CD13}" type="datetime1">
              <a:rPr lang="cs-CZ"/>
              <a:pPr>
                <a:defRPr/>
              </a:pPr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C69F-988C-4BC8-B315-13D7E41FB0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90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B09128-D1ED-4FB0-A39C-FACDDD1CB742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09975A-B89B-4DD9-B010-715798D6694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.org/sites/default/files/Oresteia%20-Chorus.jpg" TargetMode="External"/><Relationship Id="rId2" Type="http://schemas.openxmlformats.org/officeDocument/2006/relationships/hyperlink" Target="http://upload.wikimedia.org/wikipedia/commons/d/de/Aischylos_B%C3%BCste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aischylos+oresteia&amp;client=firefox-a&amp;hs=AMc&amp;rls=org.mozilla:cs:official&amp;source=lnms&amp;tbm=isch&amp;sa=X&amp;ei=Vh1IUv28A4XPhAfA_oDICQ" TargetMode="External"/><Relationship Id="rId2" Type="http://schemas.openxmlformats.org/officeDocument/2006/relationships/hyperlink" Target="https://www.google.cz/search?q=aischylos+oresteia&amp;client=firefox-a&amp;hs=AMc&amp;rls=org.mozilla:cs:official&amp;source=lnms&amp;tbm=isch&amp;sa=X&amp;ei=Vh1IUv28A4XPhAfA_oDICQ&amp;ved=0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r.atknet.sk/ebook/Agamemnon.pdf" TargetMode="External"/><Relationship Id="rId2" Type="http://schemas.openxmlformats.org/officeDocument/2006/relationships/hyperlink" Target="https://www.google.cz/search?q=aischylos+oresteia&amp;client=firefox-a&amp;hs=AMc&amp;rls=org.mozilla:cs:official&amp;source=lnms&amp;tbm=isch&amp;sa=X&amp;ei=Vh1IUv28A4XPhAfA_o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183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sz="3200" b="1" dirty="0" smtClean="0"/>
              <a:t>Digitální výukový materiál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2400" b="1" dirty="0" smtClean="0"/>
              <a:t>zpracovaný v rámci projektu „EU peníze školám“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1367036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Rectangle 387"/>
          <p:cNvSpPr>
            <a:spLocks/>
          </p:cNvSpPr>
          <p:nvPr/>
        </p:nvSpPr>
        <p:spPr bwMode="auto">
          <a:xfrm>
            <a:off x="899592" y="2852936"/>
            <a:ext cx="73448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Projekt:	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CZ.1.07/1.5.00/34.0386 „SŠHL </a:t>
            </a:r>
            <a:r>
              <a:rPr lang="cs-CZ" b="1" dirty="0" err="1">
                <a:solidFill>
                  <a:schemeClr val="tx2"/>
                </a:solidFill>
                <a:latin typeface="Calibri" pitchFamily="34" charset="0"/>
              </a:rPr>
              <a:t>Frýdlant.moderní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 školy“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cs-CZ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Škola:	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Střední škola hospodářská a lesnická, Frýdlant	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			Bělíkova 1387, příspěvková organizace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cs-CZ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Šablona:	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III/2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Sada:		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VY_32_INOVACE_ČjL.1.77</a:t>
            </a:r>
            <a:endParaRPr lang="cs-CZ" b="1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cs-CZ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Vytvořeno:	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28.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2013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Ověřeno:	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 	3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10. 2013 </a:t>
            </a:r>
            <a:r>
              <a:rPr lang="cs-CZ" dirty="0">
                <a:solidFill>
                  <a:schemeClr val="tx2"/>
                </a:solidFill>
                <a:latin typeface="Calibri" pitchFamily="34" charset="0"/>
              </a:rPr>
              <a:t>		Třída: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	1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. VE</a:t>
            </a:r>
            <a:endParaRPr lang="cs-CZ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Krátce se setká se svou sestrou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Elektrou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potom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vstoupí do paláce,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zabije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matčina milence i samotnou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Klytaimestru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a prchá pronásledován bohyněmi pomsty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Erinyemi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(Líticemi). 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Poslední část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cs-CZ" b="1" dirty="0">
                <a:solidFill>
                  <a:srgbClr val="513AFC"/>
                </a:solidFill>
                <a:latin typeface="Calibri" panose="020F0502020204030204" pitchFamily="34" charset="0"/>
              </a:rPr>
              <a:t>Usmíření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) popisuje Orestův příchod do Athén, kde prosí bohyni Athénu, aby rozsoudila jeho spor.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Koná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se soudní pře, ve které Erinye vystupují jako žalobkyně a Apollon jako obhájce.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Orestes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je nakonec osvobozen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a řetěz krevní msty je přetržen. </a:t>
            </a: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2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n.org/sites/default/files/Oresteia%20-Cho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Ukázka:</a:t>
            </a:r>
          </a:p>
          <a:p>
            <a:r>
              <a:rPr lang="cs-CZ" b="1" dirty="0" err="1">
                <a:latin typeface="Calibri" panose="020F0502020204030204" pitchFamily="34" charset="0"/>
              </a:rPr>
              <a:t>Aischylos</a:t>
            </a:r>
            <a:r>
              <a:rPr lang="cs-CZ" b="1" dirty="0">
                <a:latin typeface="Calibri" panose="020F0502020204030204" pitchFamily="34" charset="0"/>
              </a:rPr>
              <a:t>: Oresteia</a:t>
            </a:r>
            <a:r>
              <a:rPr lang="cs-CZ" dirty="0">
                <a:latin typeface="Calibri" panose="020F0502020204030204" pitchFamily="34" charset="0"/>
              </a:rPr>
              <a:t> 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SOUDCI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(usedají s obou stran oltáře na bílých kamenných křeslech)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ATHÉNA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Teď, hlasateli, konej úřad svůj!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Lid ať se netísní! A lidský dech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nechť oživí již </a:t>
            </a:r>
            <a:r>
              <a:rPr lang="cs-CZ" dirty="0" err="1">
                <a:latin typeface="Calibri" panose="020F0502020204030204" pitchFamily="34" charset="0"/>
              </a:rPr>
              <a:t>tyrrhénský</a:t>
            </a:r>
            <a:r>
              <a:rPr lang="cs-CZ" dirty="0">
                <a:latin typeface="Calibri" panose="020F0502020204030204" pitchFamily="34" charset="0"/>
              </a:rPr>
              <a:t> ten roh,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ať břeskným hlasem k nebi pronikne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lidu mému dá již znamení!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Soud shromážděn je; proto ticho teď!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2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Je třeba, aby město poznalo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řád, jejž tu dávám, a pak soudců sbor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by spravedlivě při tu rozhodl.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(Znamení trub. Po Orestově boku stanul Apollón.)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 ERINYE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Svých věcí hled si, Apollóne vládce!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Či řekni přímo: co tu vlastně chceš?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APOLLÓN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Já přišel jako svědek; vždyť ten hoch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přec prosil mne a chráněncem mé svatyně se stal.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Já sám ho z vraždy očistil. Než přišel jsem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i jako obžalovaný. Já vinen jsem tou vraždou jeho matky.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35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anose="020F0502020204030204" pitchFamily="34" charset="0"/>
              </a:rPr>
              <a:t>Athéno,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ty zahaj soud a při tu ukonči,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jak sama rozhodneš!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ATHÉNA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(Erinyím)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Vy máte slovo!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Tak již zahajuji při.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Když z počátku hned žalující strana věc řádně vysvětlí, je pře již jasná všem.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 ERINYE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Je nás tu víc, však promluvím jen já,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ty mi odpovídej slovo za slovem!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Ty zabils matku.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Zabil. Nezapírám.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třeba říci, jaks ji zavraždil.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I to ti povím: do hrdla jsem zarazil jí meč.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27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Kdo navedl tě, kdo ti poradil ?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(ukazuje na Apollóna)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On sám; svou věštbou. Sám se hlásí k tornu.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Jak? Věštec ten tě k vraždě matky nutil?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nelituji toho, co se stalo.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Však jinak promluvíš, až budeš odsouzen!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Můj otec, věřím, pomůže mi z hrobu.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8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Jen věř si v mrtvé, vrahu vlastní matky!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Vždyť byla vinna dvojím hříchem svým!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Proč říkáš: dvojím? Pouč soudce své!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Že chotě zabila, mně vraždíc otce tak.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Ty jsi však živ. A ona smrtí svou již smyla vinu</a:t>
            </a: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Proč jsi tedy ji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dřív neštvala, když byla mezi námi 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98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Muž, který ubit byl, s ní nebyl téže krve!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já jsem téže krve s matkou svou ?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PRVNÍ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Což, netvore, tě nenosila pod srdcem ?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Proč zapíráš krev rodné matky své ?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ORESTES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Mluv, Apollóne! Vydej svědectví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pověz jim, zda zabil jsem ji právem!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Že čin jsem spáchal, nikdy nezapřu.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Toť prostá skutečnost. Však rozhodni,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zda právem prolil jsem </a:t>
            </a:r>
            <a:r>
              <a:rPr lang="cs-CZ" dirty="0" err="1">
                <a:latin typeface="Calibri" panose="020F0502020204030204" pitchFamily="34" charset="0"/>
              </a:rPr>
              <a:t>iiž</a:t>
            </a:r>
            <a:r>
              <a:rPr lang="cs-CZ" dirty="0">
                <a:latin typeface="Calibri" panose="020F0502020204030204" pitchFamily="34" charset="0"/>
              </a:rPr>
              <a:t> její krev,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či těžkou vinou; ať jim odpovím!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58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APOLLÓN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Vám, soudu Athéninu, povím vše;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jsem přec bůh pravdy a lhát nebudu: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on právem zavraždil.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na svém stolci neprohlásil jsem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ať muži, ženě, městu, národu,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ni jediného slova, které by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mně nebyl otec bohů olympských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sám přikázal. Jen uvažte, co pro váš rozsudek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to znamená. A radím: Dbejte vůle otcovy.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Zeus mocnější je vaší přísahy. </a:t>
            </a:r>
            <a:br>
              <a:rPr lang="cs-CZ" dirty="0">
                <a:latin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91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I když lid souhlasí s jeho činem, protože nenávidí tyrana, Orestes propadá výčitkám svědomí a odchází do daleké </a:t>
            </a:r>
            <a:r>
              <a:rPr lang="cs-CZ" dirty="0" err="1">
                <a:latin typeface="Calibri" panose="020F0502020204030204" pitchFamily="34" charset="0"/>
              </a:rPr>
              <a:t>Tauridy</a:t>
            </a:r>
            <a:r>
              <a:rPr lang="cs-CZ" dirty="0">
                <a:latin typeface="Calibri" panose="020F0502020204030204" pitchFamily="34" charset="0"/>
              </a:rPr>
              <a:t>, aby se před bohy očistil z viny.</a:t>
            </a: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Ústřední postavou hry je vlastně </a:t>
            </a:r>
            <a:r>
              <a:rPr lang="cs-CZ" dirty="0" err="1">
                <a:latin typeface="Calibri" panose="020F0502020204030204" pitchFamily="34" charset="0"/>
              </a:rPr>
              <a:t>Klytaimnéstra</a:t>
            </a:r>
            <a:r>
              <a:rPr lang="cs-CZ" dirty="0">
                <a:latin typeface="Calibri" panose="020F0502020204030204" pitchFamily="34" charset="0"/>
              </a:rPr>
              <a:t> – dopouští se vraždy, pak je potrestána synem, její stín bohyně pomsty vyzývá k odplatě na synovi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Podle 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</a:rPr>
              <a:t>Aischyla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Orestes vykonává spravedlivou pomstu jako slepý nástroj bohů.</a:t>
            </a:r>
          </a:p>
          <a:p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2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Antická literatura řecká</a:t>
            </a:r>
            <a:b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řecké drama</a:t>
            </a:r>
            <a:b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Aischylos</a:t>
            </a:r>
            <a:endParaRPr lang="cs-CZ" sz="24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361" name="Rectangle 3"/>
          <p:cNvSpPr>
            <a:spLocks noGrp="1"/>
          </p:cNvSpPr>
          <p:nvPr>
            <p:ph idx="4294967295"/>
          </p:nvPr>
        </p:nvSpPr>
        <p:spPr>
          <a:xfrm>
            <a:off x="755576" y="1268760"/>
            <a:ext cx="7704856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cs-CZ" sz="900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Vzdělávací oblast:	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Jazyk a jazyková komunikace.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Předmět:		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Český jazyk a literatura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Ročník:		</a:t>
            </a:r>
            <a:r>
              <a:rPr lang="cs-CZ" sz="1800" b="1" dirty="0">
                <a:solidFill>
                  <a:schemeClr val="tx2"/>
                </a:solidFill>
                <a:latin typeface="Calibri" pitchFamily="34" charset="0"/>
              </a:rPr>
              <a:t>1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Autor:		</a:t>
            </a: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Mgr. Martina Sedlářová</a:t>
            </a:r>
          </a:p>
          <a:p>
            <a:pPr>
              <a:buFont typeface="Arial" charset="0"/>
              <a:buNone/>
            </a:pPr>
            <a:endParaRPr lang="cs-CZ" sz="9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Časový rozsah:	1 vyučovací hodina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Pomůcky:		žádné</a:t>
            </a:r>
          </a:p>
          <a:p>
            <a:pPr>
              <a:buFont typeface="Arial" charset="0"/>
              <a:buNone/>
            </a:pPr>
            <a:endParaRPr lang="cs-CZ" sz="9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Klíčová slova: starověká literatura řecká,  tragédie, </a:t>
            </a:r>
            <a:r>
              <a:rPr lang="cs-CZ" sz="1800" dirty="0" err="1" smtClean="0">
                <a:solidFill>
                  <a:schemeClr val="tx2"/>
                </a:solidFill>
                <a:latin typeface="Calibri" pitchFamily="34" charset="0"/>
              </a:rPr>
              <a:t>Aischylos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, Oresteia, </a:t>
            </a:r>
            <a:r>
              <a:rPr lang="cs-CZ" sz="1800" dirty="0" err="1" smtClean="0">
                <a:solidFill>
                  <a:schemeClr val="tx2"/>
                </a:solidFill>
                <a:latin typeface="Calibri" pitchFamily="34" charset="0"/>
              </a:rPr>
              <a:t>Klytaiméstra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cs-CZ" sz="1800" dirty="0" err="1" smtClean="0">
                <a:solidFill>
                  <a:schemeClr val="tx2"/>
                </a:solidFill>
                <a:latin typeface="Calibri" pitchFamily="34" charset="0"/>
              </a:rPr>
              <a:t>Agamemnón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, Apollon, Erinye</a:t>
            </a:r>
          </a:p>
          <a:p>
            <a:pPr>
              <a:buNone/>
            </a:pPr>
            <a:r>
              <a:rPr lang="cs-CZ" sz="1800" b="1" dirty="0" smtClean="0">
                <a:solidFill>
                  <a:schemeClr val="tx2"/>
                </a:solidFill>
                <a:latin typeface="Calibri" pitchFamily="34" charset="0"/>
              </a:rPr>
              <a:t>Anotace: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Žák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se z prezentace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dozví o nejstarším autorovi řeckých tragédií </a:t>
            </a:r>
            <a:r>
              <a:rPr lang="cs-CZ" sz="1800" dirty="0" err="1" smtClean="0">
                <a:solidFill>
                  <a:schemeClr val="tx2"/>
                </a:solidFill>
                <a:latin typeface="Calibri" pitchFamily="34" charset="0"/>
              </a:rPr>
              <a:t>attického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 období </a:t>
            </a:r>
            <a:r>
              <a:rPr lang="cs-CZ" sz="1800" dirty="0" err="1" smtClean="0">
                <a:solidFill>
                  <a:schemeClr val="tx2"/>
                </a:solidFill>
                <a:latin typeface="Calibri" pitchFamily="34" charset="0"/>
              </a:rPr>
              <a:t>Aischylovi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  a jeho nejvýznamnější tragédii Oresteia. 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V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závěru prezentace se nachází test pro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zopakování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látky formou </a:t>
            </a:r>
            <a:r>
              <a:rPr lang="cs-CZ" sz="1800" dirty="0" smtClean="0">
                <a:solidFill>
                  <a:schemeClr val="tx2"/>
                </a:solidFill>
                <a:latin typeface="Calibri" pitchFamily="34" charset="0"/>
              </a:rPr>
              <a:t>otevřených i uzavřených </a:t>
            </a:r>
            <a:r>
              <a:rPr lang="cs-CZ" sz="1800" dirty="0">
                <a:solidFill>
                  <a:schemeClr val="tx2"/>
                </a:solidFill>
                <a:latin typeface="Calibri" pitchFamily="34" charset="0"/>
              </a:rPr>
              <a:t>otázek.</a:t>
            </a:r>
            <a:endParaRPr lang="cs-CZ" sz="18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Jazyk a styl hry</a:t>
            </a:r>
            <a:endParaRPr lang="cs-CZ" sz="3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8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</a:rPr>
              <a:t>Aischylos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uvedl na scénu druhého a třetího herce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otevřel tak prostor skutečnému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dramatickému dialogu a divadelní akci </a:t>
            </a:r>
          </a:p>
          <a:p>
            <a:pPr>
              <a:lnSpc>
                <a:spcPct val="8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j</a:t>
            </a:r>
            <a:r>
              <a:rPr lang="cs-CZ" b="1" i="1" dirty="0">
                <a:solidFill>
                  <a:schemeClr val="tx1"/>
                </a:solidFill>
                <a:latin typeface="Calibri" panose="020F0502020204030204" pitchFamily="34" charset="0"/>
              </a:rPr>
              <a:t>ádrem většiny jeho her je mytologický konflikt starého a nového božského řádu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jehož je člověk nechtěným aktérem </a:t>
            </a:r>
          </a:p>
          <a:p>
            <a:pPr>
              <a:lnSpc>
                <a:spcPct val="8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typický pro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</a:rPr>
              <a:t>Aischyla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je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vznešený jazyk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80000"/>
              </a:lnSpc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zájem o morální problémy, především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otázku viny a trestu (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hybris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nemesis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27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jeho tragédie se vyznačují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jednoduchou dramatickou stavbou,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obvykle jsou uspořádány do tematicky provázaných trilogií, z nichž pouze Oresteia (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</a:rPr>
              <a:t>Agamemnón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</a:rPr>
              <a:t>Eumenides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Prosebnice, Peršané, Sedm proti Thébám a Spoutaný Prometheus. ) se dochovala v úplnosti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0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r>
              <a:rPr lang="cs-CZ" dirty="0" err="1">
                <a:solidFill>
                  <a:srgbClr val="FFFF00"/>
                </a:solidFill>
                <a:latin typeface="Calibri" panose="020F0502020204030204" pitchFamily="34" charset="0"/>
              </a:rPr>
              <a:t>Orestés</a:t>
            </a:r>
            <a:r>
              <a:rPr lang="cs-CZ" dirty="0">
                <a:latin typeface="Calibri" panose="020F0502020204030204" pitchFamily="34" charset="0"/>
              </a:rPr>
              <a:t> - mykénský princ, syn </a:t>
            </a:r>
            <a:r>
              <a:rPr lang="cs-CZ" dirty="0" err="1">
                <a:latin typeface="Calibri" panose="020F0502020204030204" pitchFamily="34" charset="0"/>
              </a:rPr>
              <a:t>Agamemnona</a:t>
            </a:r>
            <a:r>
              <a:rPr lang="cs-CZ" dirty="0">
                <a:latin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</a:rPr>
              <a:t>Klytaimnéstry</a:t>
            </a:r>
            <a:r>
              <a:rPr lang="cs-CZ" dirty="0">
                <a:latin typeface="Calibri" panose="020F0502020204030204" pitchFamily="34" charset="0"/>
              </a:rPr>
              <a:t>, kterou na radu Apollóna spravedlivě zabil, protože ta se svým souložníkem </a:t>
            </a:r>
            <a:r>
              <a:rPr lang="cs-CZ" dirty="0" err="1">
                <a:latin typeface="Calibri" panose="020F0502020204030204" pitchFamily="34" charset="0"/>
              </a:rPr>
              <a:t>Aigisthem</a:t>
            </a:r>
            <a:r>
              <a:rPr lang="cs-CZ" dirty="0">
                <a:latin typeface="Calibri" panose="020F0502020204030204" pitchFamily="34" charset="0"/>
              </a:rPr>
              <a:t> zabila </a:t>
            </a:r>
            <a:r>
              <a:rPr lang="cs-CZ" dirty="0" err="1">
                <a:latin typeface="Calibri" panose="020F0502020204030204" pitchFamily="34" charset="0"/>
              </a:rPr>
              <a:t>Agamemnona</a:t>
            </a:r>
            <a:r>
              <a:rPr lang="cs-CZ" dirty="0">
                <a:latin typeface="Calibri" panose="020F0502020204030204" pitchFamily="34" charset="0"/>
              </a:rPr>
              <a:t>. 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Pronásledován </a:t>
            </a:r>
            <a:r>
              <a:rPr lang="cs-CZ" dirty="0" err="1">
                <a:latin typeface="Calibri" panose="020F0502020204030204" pitchFamily="34" charset="0"/>
              </a:rPr>
              <a:t>Erínyemi</a:t>
            </a:r>
            <a:r>
              <a:rPr lang="cs-CZ" dirty="0">
                <a:latin typeface="Calibri" panose="020F0502020204030204" pitchFamily="34" charset="0"/>
              </a:rPr>
              <a:t>, 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očištěn </a:t>
            </a:r>
            <a:r>
              <a:rPr lang="cs-CZ" dirty="0">
                <a:latin typeface="Calibri" panose="020F0502020204030204" pitchFamily="34" charset="0"/>
              </a:rPr>
              <a:t>v Delfách.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Související tragédie: </a:t>
            </a:r>
            <a:r>
              <a:rPr lang="cs-CZ" dirty="0" err="1">
                <a:latin typeface="Calibri" panose="020F0502020204030204" pitchFamily="34" charset="0"/>
              </a:rPr>
              <a:t>Élektra</a:t>
            </a:r>
            <a:r>
              <a:rPr lang="cs-CZ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9845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303" y="948806"/>
            <a:ext cx="6120680" cy="51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Opakování </a:t>
            </a:r>
            <a:endParaRPr lang="cs-CZ" sz="3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Kdo je autorem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Orestey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Aischylos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 jakou literární formu se jedná?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Tragédie </a:t>
            </a: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 znamená původní slovo tragédie?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píseň kozlů</a:t>
            </a:r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Jak se jmenují části této trilogie?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Agamemnón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Oběť na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hrobě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Usmířené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lítice </a:t>
            </a: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Na čí rozkaz zabije Orestes svou matku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Klytaiméstru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Na příkaz </a:t>
            </a:r>
            <a:r>
              <a:rPr lang="cs-CZ" dirty="0">
                <a:latin typeface="Calibri" panose="020F0502020204030204" pitchFamily="34" charset="0"/>
              </a:rPr>
              <a:t>boha Apollona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Proč 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Orestes musí zabít svou matku?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Musí pomstít smrt svého otce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Agamemnóna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Proč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Klytaiméstra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zavraždila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Agamemnóna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aby </a:t>
            </a:r>
            <a:r>
              <a:rPr lang="cs-CZ" dirty="0">
                <a:latin typeface="Calibri" panose="020F0502020204030204" pitchFamily="34" charset="0"/>
              </a:rPr>
              <a:t>pomstila smrt své dcery Ifigenie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Jak jedná Orestes?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Jako slepý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nástroj bohů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cs-CZ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Použité zdroje</a:t>
            </a:r>
            <a:endParaRPr lang="cs-CZ" sz="3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Antická řecká literatura</a:t>
            </a:r>
            <a:endParaRPr lang="cs-CZ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Řecké drama 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Aischylos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49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</a:rPr>
              <a:t>Aischylos</a:t>
            </a:r>
            <a:r>
              <a:rPr lang="cs-CZ" dirty="0">
                <a:latin typeface="Calibri" panose="020F0502020204030204" pitchFamily="34" charset="0"/>
              </a:rPr>
              <a:t>. In: </a:t>
            </a:r>
            <a:r>
              <a:rPr lang="cs-CZ" i="1" dirty="0" err="1">
                <a:latin typeface="Calibri" panose="020F0502020204030204" pitchFamily="34" charset="0"/>
              </a:rPr>
              <a:t>Wikipedia</a:t>
            </a:r>
            <a:r>
              <a:rPr lang="cs-CZ" i="1" dirty="0">
                <a:latin typeface="Calibri" panose="020F0502020204030204" pitchFamily="34" charset="0"/>
              </a:rPr>
              <a:t>: </a:t>
            </a:r>
            <a:r>
              <a:rPr lang="cs-CZ" i="1" dirty="0" err="1">
                <a:latin typeface="Calibri" panose="020F0502020204030204" pitchFamily="34" charset="0"/>
              </a:rPr>
              <a:t>the</a:t>
            </a:r>
            <a:r>
              <a:rPr lang="cs-CZ" i="1" dirty="0">
                <a:latin typeface="Calibri" panose="020F0502020204030204" pitchFamily="34" charset="0"/>
              </a:rPr>
              <a:t> free </a:t>
            </a:r>
            <a:r>
              <a:rPr lang="cs-CZ" i="1" dirty="0" err="1">
                <a:latin typeface="Calibri" panose="020F0502020204030204" pitchFamily="34" charset="0"/>
              </a:rPr>
              <a:t>encyclopedia</a:t>
            </a:r>
            <a:r>
              <a:rPr lang="cs-CZ" dirty="0">
                <a:latin typeface="Calibri" panose="020F0502020204030204" pitchFamily="34" charset="0"/>
              </a:rPr>
              <a:t> [online]. San Francisco (CA): </a:t>
            </a:r>
            <a:r>
              <a:rPr lang="cs-CZ" dirty="0" err="1">
                <a:latin typeface="Calibri" panose="020F0502020204030204" pitchFamily="34" charset="0"/>
              </a:rPr>
              <a:t>Wikimedia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Foundation</a:t>
            </a:r>
            <a:r>
              <a:rPr lang="cs-CZ" dirty="0">
                <a:latin typeface="Calibri" panose="020F0502020204030204" pitchFamily="34" charset="0"/>
              </a:rPr>
              <a:t>, 2001-2013 [cit. 2013-09-29]. Dostupné z: </a:t>
            </a:r>
            <a:r>
              <a:rPr lang="cs-CZ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cs-CZ" dirty="0" smtClean="0">
                <a:latin typeface="Calibri" panose="020F0502020204030204" pitchFamily="34" charset="0"/>
                <a:hlinkClick r:id="rId2"/>
              </a:rPr>
              <a:t>upload.wikimedia.org/wikipedia/commons/d/de/Aischylos_B%C3%BCste.jpg</a:t>
            </a:r>
          </a:p>
          <a:p>
            <a:endParaRPr lang="cs-CZ" dirty="0">
              <a:latin typeface="Calibri" panose="020F0502020204030204" pitchFamily="34" charset="0"/>
              <a:hlinkClick r:id="rId2"/>
            </a:endParaRPr>
          </a:p>
          <a:p>
            <a:r>
              <a:rPr lang="cs-CZ" dirty="0">
                <a:latin typeface="Calibri" panose="020F0502020204030204" pitchFamily="34" charset="0"/>
              </a:rPr>
              <a:t>Oresteia. </a:t>
            </a:r>
            <a:r>
              <a:rPr lang="cs-CZ" dirty="0" smtClean="0">
                <a:latin typeface="Calibri" panose="020F0502020204030204" pitchFamily="34" charset="0"/>
              </a:rPr>
              <a:t>Dostupné </a:t>
            </a:r>
            <a:r>
              <a:rPr lang="cs-CZ" dirty="0">
                <a:latin typeface="Calibri" panose="020F0502020204030204" pitchFamily="34" charset="0"/>
              </a:rPr>
              <a:t>z: </a:t>
            </a:r>
            <a:r>
              <a:rPr lang="cs-CZ" dirty="0">
                <a:latin typeface="Calibri" panose="020F0502020204030204" pitchFamily="34" charset="0"/>
                <a:hlinkClick r:id="rId3"/>
              </a:rPr>
              <a:t>http://www.pen.org/sites/default/files/Oresteia%20-Chorus.jpg </a:t>
            </a:r>
            <a:r>
              <a:rPr lang="cs-CZ" dirty="0" smtClean="0">
                <a:latin typeface="Calibri" panose="020F0502020204030204" pitchFamily="34" charset="0"/>
                <a:hlinkClick r:id="rId3"/>
              </a:rPr>
              <a:t> 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Oresteia. </a:t>
            </a:r>
            <a:r>
              <a:rPr lang="cs-CZ" dirty="0" smtClean="0">
                <a:latin typeface="Calibri" panose="020F0502020204030204" pitchFamily="34" charset="0"/>
              </a:rPr>
              <a:t>Dostupné </a:t>
            </a:r>
            <a:r>
              <a:rPr lang="cs-CZ" dirty="0">
                <a:latin typeface="Calibri" panose="020F0502020204030204" pitchFamily="34" charset="0"/>
              </a:rPr>
              <a:t>z: </a:t>
            </a:r>
            <a:r>
              <a:rPr lang="cs-CZ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cs-CZ" dirty="0" smtClean="0">
                <a:latin typeface="Calibri" panose="020F0502020204030204" pitchFamily="34" charset="0"/>
                <a:hlinkClick r:id="rId2"/>
              </a:rPr>
              <a:t>www.google.cz/search?q=aischylos+oresteia&amp;client=firefox-a&amp;hs=AMc&amp;rls=org.mozilla:cs:official&amp;source=lnms&amp;tbm=isch&amp;sa=X&amp;ei=Vh1IUv28A4XPhAfA_oDICQ&amp;ved=0C</a:t>
            </a:r>
          </a:p>
          <a:p>
            <a:endParaRPr lang="cs-CZ" dirty="0">
              <a:latin typeface="Calibri" panose="020F0502020204030204" pitchFamily="34" charset="0"/>
              <a:hlinkClick r:id="rId2"/>
            </a:endParaRPr>
          </a:p>
          <a:p>
            <a:r>
              <a:rPr lang="cs-CZ" dirty="0">
                <a:latin typeface="Calibri" panose="020F0502020204030204" pitchFamily="34" charset="0"/>
              </a:rPr>
              <a:t>Oresteia - obrázek. </a:t>
            </a:r>
            <a:r>
              <a:rPr lang="cs-CZ" dirty="0" smtClean="0">
                <a:latin typeface="Calibri" panose="020F0502020204030204" pitchFamily="34" charset="0"/>
              </a:rPr>
              <a:t>Dostupné </a:t>
            </a:r>
            <a:r>
              <a:rPr lang="cs-CZ" dirty="0">
                <a:latin typeface="Calibri" panose="020F0502020204030204" pitchFamily="34" charset="0"/>
              </a:rPr>
              <a:t>z: </a:t>
            </a:r>
            <a:r>
              <a:rPr lang="cs-CZ" dirty="0">
                <a:latin typeface="Calibri" panose="020F0502020204030204" pitchFamily="34" charset="0"/>
                <a:hlinkClick r:id="rId3"/>
              </a:rPr>
              <a:t>https://www.google.cz/search?q=aischylos+oresteia&amp;client=firefox-a&amp;hs=AMc&amp;rls=org.mozilla:cs:official&amp;source=lnms&amp;tbm=isch&amp;sa=X&amp;ei=Vh1IUv28A4XPhAfA_oDICQ </a:t>
            </a:r>
            <a:r>
              <a:rPr lang="cs-CZ" dirty="0" smtClean="0">
                <a:latin typeface="Calibri" panose="020F0502020204030204" pitchFamily="34" charset="0"/>
                <a:hlinkClick r:id="rId3"/>
              </a:rPr>
              <a:t> 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Orestes - obrázek. </a:t>
            </a:r>
            <a:r>
              <a:rPr lang="cs-CZ" dirty="0" smtClean="0">
                <a:latin typeface="Calibri" panose="020F0502020204030204" pitchFamily="34" charset="0"/>
              </a:rPr>
              <a:t>Dostupné </a:t>
            </a:r>
            <a:r>
              <a:rPr lang="cs-CZ" dirty="0">
                <a:latin typeface="Calibri" panose="020F0502020204030204" pitchFamily="34" charset="0"/>
              </a:rPr>
              <a:t>z: </a:t>
            </a:r>
            <a:r>
              <a:rPr lang="cs-CZ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cs-CZ" dirty="0" smtClean="0">
                <a:latin typeface="Calibri" panose="020F0502020204030204" pitchFamily="34" charset="0"/>
                <a:hlinkClick r:id="rId2"/>
              </a:rPr>
              <a:t>www.google.cz/search?q=aischylos+oresteia&amp;client=firefox-a&amp;hs=AMc&amp;rls=org.mozilla:cs:official&amp;source=lnms&amp;tbm=isch&amp;sa=X&amp;ei=Vh1IUv28A4XPhAfA_o</a:t>
            </a:r>
          </a:p>
          <a:p>
            <a:endParaRPr lang="cs-CZ" dirty="0">
              <a:latin typeface="Calibri" panose="020F0502020204030204" pitchFamily="34" charset="0"/>
              <a:hlinkClick r:id="rId2"/>
            </a:endParaRPr>
          </a:p>
          <a:p>
            <a:r>
              <a:rPr lang="cs-CZ" dirty="0">
                <a:latin typeface="Calibri" panose="020F0502020204030204" pitchFamily="34" charset="0"/>
              </a:rPr>
              <a:t>Oresteia - text. </a:t>
            </a:r>
            <a:r>
              <a:rPr lang="cs-CZ" dirty="0" smtClean="0">
                <a:latin typeface="Calibri" panose="020F0502020204030204" pitchFamily="34" charset="0"/>
              </a:rPr>
              <a:t>Dostupné </a:t>
            </a:r>
            <a:r>
              <a:rPr lang="cs-CZ" dirty="0">
                <a:latin typeface="Calibri" panose="020F0502020204030204" pitchFamily="34" charset="0"/>
              </a:rPr>
              <a:t>z: </a:t>
            </a:r>
            <a:r>
              <a:rPr lang="cs-CZ" dirty="0">
                <a:latin typeface="Calibri" panose="020F0502020204030204" pitchFamily="34" charset="0"/>
                <a:hlinkClick r:id="rId3"/>
              </a:rPr>
              <a:t>http://homer.atknet.sk/ebook/Agamemnon.pdf </a:t>
            </a:r>
            <a:r>
              <a:rPr lang="cs-CZ" dirty="0" smtClean="0">
                <a:latin typeface="Calibri" panose="020F0502020204030204" pitchFamily="34" charset="0"/>
                <a:hlinkClick r:id="rId3"/>
              </a:rPr>
              <a:t> 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0081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sz="4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KONEC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54546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tx2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tx2"/>
                </a:solidFill>
                <a:latin typeface="+mj-lt"/>
              </a:rPr>
              <a:t>Pokud není uvedeno jinak, jsou použité objekty vlastní originální tvorbou autora.  Materiál je určen pro bezplatné používání pro potřeby výuky a vzdělávání na všech typech škol a školských zařízení. Jakékoliv další využití podléhá autorskému zákonu. Veškerá vlastní díla autora (fotografie, videa) lze bezplatně dále používat i šířit při uvedení autorova jména.</a:t>
            </a:r>
            <a:endParaRPr lang="cs-CZ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35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Při závěrečných obřadech přednášel sbor pěvců, oblečených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do kozích kůží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písně doprovázené tancem, zvané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dithyramby</a:t>
            </a:r>
          </a:p>
          <a:p>
            <a:endParaRPr lang="cs-CZ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 dithyrambů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se vyvinulo divadelní představení – </a:t>
            </a:r>
            <a:r>
              <a:rPr lang="cs-CZ" b="1" dirty="0">
                <a:solidFill>
                  <a:srgbClr val="513AFC"/>
                </a:solidFill>
                <a:latin typeface="Calibri" panose="020F0502020204030204" pitchFamily="34" charset="0"/>
              </a:rPr>
              <a:t>tragédie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= </a:t>
            </a:r>
            <a:r>
              <a:rPr lang="cs-CZ" b="1" dirty="0">
                <a:solidFill>
                  <a:srgbClr val="513AFC"/>
                </a:solidFill>
                <a:latin typeface="Calibri" panose="020F0502020204030204" pitchFamily="34" charset="0"/>
              </a:rPr>
              <a:t>píseň kozlů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Tragédie </a:t>
            </a: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cs-CZ" sz="3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Aischylos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asi 525 př. n. l., † asi 456 př. n. l., řecký dramatik</a:t>
            </a:r>
            <a:b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cs-CZ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d/de/Aischylos_B%C3%BC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3337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1. světový dramatik, který ve svých hrách řeší všelidské otázky mravní povahy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Čerpal ze starých  řeckých mýtů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Bohové předem určují člověku osud, před nímž není úniku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Odpovědnost za činy předků přechází na další pokolení – vytváří tak sudbu (</a:t>
            </a:r>
            <a:r>
              <a:rPr lang="cs-CZ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moira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- proti ní je člověk bezmocný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46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Aischylos</a:t>
            </a:r>
            <a:r>
              <a:rPr lang="cs-CZ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: Oresteia</a:t>
            </a:r>
            <a:endParaRPr lang="cs-CZ" sz="3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6473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5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třídílná </a:t>
            </a:r>
            <a:r>
              <a:rPr lang="cs-CZ" dirty="0" smtClean="0">
                <a:latin typeface="Calibri" panose="020F0502020204030204" pitchFamily="34" charset="0"/>
              </a:rPr>
              <a:t>tragédie</a:t>
            </a:r>
          </a:p>
          <a:p>
            <a:r>
              <a:rPr lang="cs-CZ" dirty="0">
                <a:latin typeface="Calibri" panose="020F0502020204030204" pitchFamily="34" charset="0"/>
              </a:rPr>
              <a:t>Skládá se z her </a:t>
            </a:r>
            <a:r>
              <a:rPr lang="cs-CZ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Agamemnón</a:t>
            </a:r>
            <a:r>
              <a:rPr lang="cs-CZ" dirty="0">
                <a:latin typeface="Calibri" panose="020F0502020204030204" pitchFamily="34" charset="0"/>
              </a:rPr>
              <a:t>, 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Oběť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na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hrobě,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Usmířené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lítice</a:t>
            </a:r>
            <a:r>
              <a:rPr lang="cs-CZ" dirty="0">
                <a:latin typeface="Calibri" panose="020F0502020204030204" pitchFamily="34" charset="0"/>
              </a:rPr>
              <a:t>. 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Původně </a:t>
            </a:r>
            <a:r>
              <a:rPr lang="cs-CZ" dirty="0">
                <a:latin typeface="Calibri" panose="020F0502020204030204" pitchFamily="34" charset="0"/>
              </a:rPr>
              <a:t>byla její součástí i čtvrtá hra Proteus, ale ta se nedochovala 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Hlavní postavou trilogie Oresteia je </a:t>
            </a:r>
            <a:r>
              <a:rPr lang="cs-CZ" b="1" dirty="0">
                <a:solidFill>
                  <a:srgbClr val="513AFC"/>
                </a:solidFill>
                <a:latin typeface="Calibri" panose="020F0502020204030204" pitchFamily="34" charset="0"/>
              </a:rPr>
              <a:t>Orestes</a:t>
            </a:r>
            <a:r>
              <a:rPr lang="cs-CZ" b="1" dirty="0">
                <a:solidFill>
                  <a:srgbClr val="513AFC"/>
                </a:solidFill>
              </a:rPr>
              <a:t>.</a:t>
            </a:r>
            <a:endParaRPr lang="cs-CZ" b="1" dirty="0">
              <a:solidFill>
                <a:srgbClr val="513AF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2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1. část</a:t>
            </a:r>
            <a:r>
              <a:rPr lang="cs-CZ" dirty="0">
                <a:latin typeface="Calibri" panose="020F0502020204030204" pitchFamily="34" charset="0"/>
              </a:rPr>
              <a:t> (</a:t>
            </a:r>
            <a:r>
              <a:rPr lang="cs-CZ" b="1" dirty="0" err="1">
                <a:solidFill>
                  <a:srgbClr val="513AFC"/>
                </a:solidFill>
                <a:latin typeface="Calibri" panose="020F0502020204030204" pitchFamily="34" charset="0"/>
              </a:rPr>
              <a:t>Agamemnon</a:t>
            </a:r>
            <a:r>
              <a:rPr lang="cs-CZ" b="1" dirty="0">
                <a:solidFill>
                  <a:srgbClr val="513AFC"/>
                </a:solidFill>
                <a:latin typeface="Calibri" panose="020F0502020204030204" pitchFamily="34" charset="0"/>
              </a:rPr>
              <a:t>) </a:t>
            </a:r>
            <a:r>
              <a:rPr lang="cs-CZ" dirty="0">
                <a:latin typeface="Calibri" panose="020F0502020204030204" pitchFamily="34" charset="0"/>
              </a:rPr>
              <a:t>začíná slavným návratem krále</a:t>
            </a:r>
            <a:r>
              <a:rPr lang="cs-CZ" dirty="0">
                <a:solidFill>
                  <a:srgbClr val="FF00FF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513AFC"/>
                </a:solidFill>
                <a:latin typeface="Calibri" panose="020F0502020204030204" pitchFamily="34" charset="0"/>
              </a:rPr>
              <a:t>Agamemnona</a:t>
            </a:r>
            <a:r>
              <a:rPr lang="cs-CZ" dirty="0">
                <a:solidFill>
                  <a:srgbClr val="FF00FF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domů po porážce </a:t>
            </a:r>
            <a:r>
              <a:rPr lang="cs-CZ" dirty="0" err="1">
                <a:latin typeface="Calibri" panose="020F0502020204030204" pitchFamily="34" charset="0"/>
              </a:rPr>
              <a:t>Tróje</a:t>
            </a:r>
            <a:r>
              <a:rPr lang="cs-CZ" dirty="0" smtClean="0">
                <a:latin typeface="Calibri" panose="020F0502020204030204" pitchFamily="34" charset="0"/>
              </a:rPr>
              <a:t>,</a:t>
            </a:r>
          </a:p>
          <a:p>
            <a:pPr>
              <a:defRPr/>
            </a:pP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jeho manželka </a:t>
            </a:r>
            <a:r>
              <a:rPr lang="cs-CZ" dirty="0" err="1">
                <a:solidFill>
                  <a:srgbClr val="513AFC"/>
                </a:solidFill>
                <a:latin typeface="Calibri" panose="020F0502020204030204" pitchFamily="34" charset="0"/>
              </a:rPr>
              <a:t>Klytaimestra</a:t>
            </a:r>
            <a:r>
              <a:rPr lang="cs-CZ" dirty="0">
                <a:solidFill>
                  <a:srgbClr val="513AFC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ho ale dá vzápětí zavraždit, aby pomstila smrt své dcery Ifigenie.</a:t>
            </a: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Ve </a:t>
            </a:r>
            <a:r>
              <a:rPr lang="cs-CZ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2. části</a:t>
            </a:r>
            <a:r>
              <a:rPr lang="cs-CZ" dirty="0">
                <a:latin typeface="Calibri" panose="020F0502020204030204" pitchFamily="34" charset="0"/>
              </a:rPr>
              <a:t> (</a:t>
            </a:r>
            <a:r>
              <a:rPr lang="cs-CZ" b="1" dirty="0">
                <a:solidFill>
                  <a:srgbClr val="513AFC"/>
                </a:solidFill>
                <a:latin typeface="Calibri" panose="020F0502020204030204" pitchFamily="34" charset="0"/>
              </a:rPr>
              <a:t>Oběť mrtvým)</a:t>
            </a:r>
            <a:r>
              <a:rPr lang="cs-CZ" dirty="0">
                <a:latin typeface="Calibri" panose="020F0502020204030204" pitchFamily="34" charset="0"/>
              </a:rPr>
              <a:t> přijíždí do Argu </a:t>
            </a:r>
            <a:r>
              <a:rPr lang="cs-CZ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Agamemnonův</a:t>
            </a:r>
            <a:r>
              <a:rPr lang="cs-CZ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syn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FF00FF"/>
                </a:solidFill>
                <a:latin typeface="Calibri" panose="020F0502020204030204" pitchFamily="34" charset="0"/>
              </a:rPr>
              <a:t>Orestes</a:t>
            </a:r>
            <a:r>
              <a:rPr lang="cs-CZ" dirty="0">
                <a:latin typeface="Calibri" panose="020F0502020204030204" pitchFamily="34" charset="0"/>
              </a:rPr>
              <a:t>, aby splnil příkaz boha Apollona a pomstil smrt svého </a:t>
            </a:r>
            <a:r>
              <a:rPr lang="cs-CZ" dirty="0" smtClean="0">
                <a:latin typeface="Calibri" panose="020F0502020204030204" pitchFamily="34" charset="0"/>
              </a:rPr>
              <a:t>otce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– zabije svou matku 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7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astní 2">
      <a:dk1>
        <a:sysClr val="windowText" lastClr="000000"/>
      </a:dk1>
      <a:lt1>
        <a:sysClr val="window" lastClr="FFFFFF"/>
      </a:lt1>
      <a:dk2>
        <a:srgbClr val="242852"/>
      </a:dk2>
      <a:lt2>
        <a:srgbClr val="BE98DB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737</Words>
  <Application>Microsoft Office PowerPoint</Application>
  <PresentationFormat>Předvádění na obrazovce (4:3)</PresentationFormat>
  <Paragraphs>114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Vlnění</vt:lpstr>
      <vt:lpstr>Digitální výukový materiál zpracovaný v rámci projektu „EU peníze školám“</vt:lpstr>
      <vt:lpstr>Antická literatura řecká řecké drama Aischylos</vt:lpstr>
      <vt:lpstr>Antická řecká literatura</vt:lpstr>
      <vt:lpstr>Tragédie  </vt:lpstr>
      <vt:lpstr>Aischylos - asi 525 př. n. l., † asi 456 př. n. l., řecký dramatik </vt:lpstr>
      <vt:lpstr>Prezentace aplikace PowerPoint</vt:lpstr>
      <vt:lpstr>Aischylos: Oresteia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Jazyk a styl hry</vt:lpstr>
      <vt:lpstr>Prezentace aplikace PowerPoint</vt:lpstr>
      <vt:lpstr>Prezentace aplikace PowerPoint</vt:lpstr>
      <vt:lpstr>Prezentace aplikace PowerPoint</vt:lpstr>
      <vt:lpstr>Prezentace aplikace PowerPoint</vt:lpstr>
      <vt:lpstr>Opakování </vt:lpstr>
      <vt:lpstr>Prezentace aplikace PowerPoint</vt:lpstr>
      <vt:lpstr>Prezentace aplikace PowerPoint</vt:lpstr>
      <vt:lpstr>Prezentace aplikace PowerPoint</vt:lpstr>
      <vt:lpstr>Použité zdroje</vt:lpstr>
      <vt:lpstr>Prezentace aplikace PowerPoint</vt:lpstr>
      <vt:lpstr>Prezentace aplikace PowerPoint</vt:lpstr>
      <vt:lpstr>Prezentace aplikace PowerPoint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výukový materiál zpracovaný v rámci projektu „EU peníze školám“</dc:title>
  <dc:creator>Martina Sedlářová</dc:creator>
  <cp:lastModifiedBy>Václav Sedlář</cp:lastModifiedBy>
  <cp:revision>18</cp:revision>
  <dcterms:created xsi:type="dcterms:W3CDTF">2013-09-29T11:43:28Z</dcterms:created>
  <dcterms:modified xsi:type="dcterms:W3CDTF">2013-10-02T22:43:06Z</dcterms:modified>
</cp:coreProperties>
</file>