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8" r:id="rId2"/>
    <p:sldId id="260" r:id="rId3"/>
    <p:sldId id="256" r:id="rId4"/>
    <p:sldId id="261" r:id="rId5"/>
    <p:sldId id="263" r:id="rId6"/>
    <p:sldId id="264" r:id="rId7"/>
    <p:sldId id="265" r:id="rId8"/>
    <p:sldId id="275" r:id="rId9"/>
    <p:sldId id="266" r:id="rId10"/>
    <p:sldId id="269" r:id="rId11"/>
    <p:sldId id="270" r:id="rId12"/>
    <p:sldId id="271" r:id="rId13"/>
    <p:sldId id="272" r:id="rId14"/>
    <p:sldId id="278" r:id="rId15"/>
    <p:sldId id="279" r:id="rId16"/>
    <p:sldId id="280" r:id="rId17"/>
    <p:sldId id="281" r:id="rId18"/>
    <p:sldId id="267" r:id="rId19"/>
    <p:sldId id="268" r:id="rId20"/>
    <p:sldId id="26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829C4-CA76-4FEB-971B-E332BDF2540D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F9CDB-2B59-4830-A09C-DC81DFC1B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85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551DB-9679-4BC8-960A-907CBBFABBC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536F-60C5-4649-B617-AE352FB8CD13}" type="datetime1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C69F-988C-4BC8-B315-13D7E41FB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93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E6F6B87-CB7F-4DBB-9705-0B9AA62943A0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1A88DC2-6BE4-48DE-8B47-1B178C2887A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Lesbos_%28ostrov%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183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sz="3200" b="1" dirty="0" smtClean="0"/>
              <a:t>Digitální výukový materiál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2400" b="1" dirty="0" smtClean="0"/>
              <a:t>zpracovaný v rámci projektu „EU peníze školám“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1938" y="136703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4339" name="Rectangle 387"/>
          <p:cNvSpPr>
            <a:spLocks/>
          </p:cNvSpPr>
          <p:nvPr/>
        </p:nvSpPr>
        <p:spPr bwMode="auto">
          <a:xfrm>
            <a:off x="899592" y="2852936"/>
            <a:ext cx="734481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Projekt: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CZ.1.07/1.5.00/34.0386 „SŠHL </a:t>
            </a:r>
            <a:r>
              <a:rPr lang="cs-CZ" b="1" dirty="0" err="1">
                <a:solidFill>
                  <a:schemeClr val="tx2"/>
                </a:solidFill>
                <a:latin typeface="Calibri" pitchFamily="34" charset="0"/>
              </a:rPr>
              <a:t>Frýdlant.moderní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školy“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Škola: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Střední škola hospodářská a lesnická, Frýdlant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	Bělíkova 1387, příspěvková organizace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Šablona: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III/2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Sada:	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VY_32_INOVACE_ČjL.1.73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Vytvořeno: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28.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2013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Ověřeno: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30.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2013 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Třída: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	1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VE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>
                <a:solidFill>
                  <a:srgbClr val="FFFF00"/>
                </a:solidFill>
                <a:latin typeface="Calibri" panose="020F0502020204030204" pitchFamily="34" charset="0"/>
              </a:rPr>
              <a:t>Sapfo</a:t>
            </a:r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: </a:t>
            </a:r>
            <a:r>
              <a:rPr lang="cs-CZ" sz="2400" b="1" dirty="0" err="1">
                <a:solidFill>
                  <a:srgbClr val="FFFF00"/>
                </a:solidFill>
                <a:latin typeface="Calibri" panose="020F0502020204030204" pitchFamily="34" charset="0"/>
              </a:rPr>
              <a:t>Atthidě</a:t>
            </a:r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 (zlomky)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b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Já jsem tě milovala dávno, </a:t>
            </a:r>
            <a:r>
              <a:rPr lang="cs-CZ" sz="2400" dirty="0" err="1">
                <a:latin typeface="Calibri" panose="020F0502020204030204" pitchFamily="34" charset="0"/>
              </a:rPr>
              <a:t>Atthido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Ty ses mi zdála dívkou prostou půvabu,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když bylas malá; láska přišla však: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jak severáku van, jenž duby zachvěje,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když vpadne náhle do hor lesy pokrytých,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tak otřásl mou duší Erós, zuřivec,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syn </a:t>
            </a:r>
            <a:r>
              <a:rPr lang="cs-CZ" sz="2400" dirty="0" err="1">
                <a:latin typeface="Calibri" panose="020F0502020204030204" pitchFamily="34" charset="0"/>
              </a:rPr>
              <a:t>Úranův</a:t>
            </a:r>
            <a:r>
              <a:rPr lang="cs-CZ" sz="2400" dirty="0">
                <a:latin typeface="Calibri" panose="020F0502020204030204" pitchFamily="34" charset="0"/>
              </a:rPr>
              <a:t> a </a:t>
            </a:r>
            <a:r>
              <a:rPr lang="cs-CZ" sz="2400" dirty="0" err="1">
                <a:latin typeface="Calibri" panose="020F0502020204030204" pitchFamily="34" charset="0"/>
              </a:rPr>
              <a:t>Gajin</a:t>
            </a:r>
            <a:r>
              <a:rPr lang="cs-CZ" sz="2400" dirty="0">
                <a:latin typeface="Calibri" panose="020F0502020204030204" pitchFamily="34" charset="0"/>
              </a:rPr>
              <a:t>, sladce trpký tvor,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či spíše netvor, hrozný, stále vítězný...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80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Když slavík, věštec jara, hlasem lahodným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se rozezpíval nocí – slavík lesbický –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a v bílé údy měkkým teplem halené,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se vtělovaly rytmy zpěvů panenských,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jež k tanci kolem oltáře jsme zpívaly,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my slavily jsme lásku </a:t>
            </a:r>
            <a:r>
              <a:rPr lang="cs-CZ" sz="2400" dirty="0" err="1">
                <a:latin typeface="Calibri" panose="020F0502020204030204" pitchFamily="34" charset="0"/>
              </a:rPr>
              <a:t>Afrodítinu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Jaks tehdy tančila, ó družko, </a:t>
            </a:r>
            <a:r>
              <a:rPr lang="cs-CZ" sz="2400" dirty="0" err="1">
                <a:latin typeface="Calibri" panose="020F0502020204030204" pitchFamily="34" charset="0"/>
              </a:rPr>
              <a:t>Atthido</a:t>
            </a:r>
            <a:r>
              <a:rPr lang="cs-CZ" sz="2400" dirty="0">
                <a:latin typeface="Calibri" panose="020F0502020204030204" pitchFamily="34" charset="0"/>
              </a:rPr>
              <a:t>!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Já milovala dávno krásnou duši tvou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i zpěv, jenž melodicky splývaje s tvých rtů 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se mísil do úderů mého </a:t>
            </a:r>
            <a:r>
              <a:rPr lang="cs-CZ" sz="2400" dirty="0" err="1">
                <a:latin typeface="Calibri" panose="020F0502020204030204" pitchFamily="34" charset="0"/>
              </a:rPr>
              <a:t>barbita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že jsi však tolik krásná, netušila jsem!</a:t>
            </a:r>
          </a:p>
        </p:txBody>
      </p:sp>
    </p:spTree>
    <p:extLst>
      <p:ext uri="{BB962C8B-B14F-4D97-AF65-F5344CB8AC3E}">
        <p14:creationId xmlns:p14="http://schemas.microsoft.com/office/powerpoint/2010/main" val="14370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latin typeface="Calibri" panose="020F0502020204030204" pitchFamily="34" charset="0"/>
              </a:rPr>
              <a:t>Mne zamrazilo v prsou při tom pohledu, 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žár pod </a:t>
            </a:r>
            <a:r>
              <a:rPr lang="cs-CZ" sz="2600" dirty="0" err="1">
                <a:latin typeface="Calibri" panose="020F0502020204030204" pitchFamily="34" charset="0"/>
              </a:rPr>
              <a:t>koží</a:t>
            </a:r>
            <a:r>
              <a:rPr lang="cs-CZ" sz="2600" dirty="0">
                <a:latin typeface="Calibri" panose="020F0502020204030204" pitchFamily="34" charset="0"/>
              </a:rPr>
              <a:t> se rozlil, potem zkalenou,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jenž v chladných kapkách po těle se rozběhl, 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mne závrať pojala, zrak nemohl zřít nic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a s jazyka, jenž zlomen v ústech klopýtal, 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ni slovo nesplynulo na užaslé rty...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To byla krásná noc, má sladká </a:t>
            </a:r>
            <a:r>
              <a:rPr lang="cs-CZ" sz="2600" dirty="0" err="1">
                <a:latin typeface="Calibri" panose="020F0502020204030204" pitchFamily="34" charset="0"/>
              </a:rPr>
              <a:t>Atthido</a:t>
            </a:r>
            <a:r>
              <a:rPr lang="cs-CZ" sz="2600" dirty="0">
                <a:latin typeface="Calibri" panose="020F0502020204030204" pitchFamily="34" charset="0"/>
              </a:rPr>
              <a:t>, 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když srpek Selénin se k lesům naklonil, 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jak milence by hledal v sluji spícího,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a potom v dálce zašel, na svět padl stín </a:t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600" dirty="0">
                <a:latin typeface="Calibri" panose="020F0502020204030204" pitchFamily="34" charset="0"/>
              </a:rPr>
              <a:t>a nebe pokrylo se celé hvězdami...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93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Lesbos</a:t>
            </a:r>
            <a:br>
              <a:rPr lang="cs-CZ" dirty="0"/>
            </a:br>
            <a:r>
              <a:rPr lang="cs-CZ" sz="2700" dirty="0">
                <a:solidFill>
                  <a:schemeClr val="tx1"/>
                </a:solidFill>
                <a:latin typeface="Calibri" panose="020F0502020204030204" pitchFamily="34" charset="0"/>
              </a:rPr>
              <a:t>řecký ostrov v severovýchodní části Egejského moře.</a:t>
            </a:r>
          </a:p>
        </p:txBody>
      </p:sp>
      <p:pic>
        <p:nvPicPr>
          <p:cNvPr id="3" name="Picture 2" descr="Soubor:Lesv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494559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71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Opakování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 je elegie?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píseň s </a:t>
            </a:r>
            <a:r>
              <a:rPr lang="cs-CZ" sz="2400" dirty="0" smtClean="0">
                <a:latin typeface="Calibri" panose="020F0502020204030204" pitchFamily="34" charset="0"/>
              </a:rPr>
              <a:t>doprovodem </a:t>
            </a:r>
            <a:r>
              <a:rPr lang="cs-CZ" sz="2400" dirty="0">
                <a:latin typeface="Calibri" panose="020F0502020204030204" pitchFamily="34" charset="0"/>
              </a:rPr>
              <a:t>píšťaly, vážná skladba, nejen </a:t>
            </a:r>
            <a:r>
              <a:rPr lang="cs-CZ" sz="2400" dirty="0" smtClean="0">
                <a:latin typeface="Calibri" panose="020F0502020204030204" pitchFamily="34" charset="0"/>
              </a:rPr>
              <a:t>žalozpěv 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 je hymnus?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Chvalozpěv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starořecká </a:t>
            </a:r>
            <a:r>
              <a:rPr lang="cs-CZ" sz="2400" dirty="0">
                <a:latin typeface="Calibri" panose="020F0502020204030204" pitchFamily="34" charset="0"/>
              </a:rPr>
              <a:t>píseň sólová nebo sborová oslavného charakteru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609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Které lyrické básníky archaického období znáte?</a:t>
            </a:r>
          </a:p>
          <a:p>
            <a:pPr lvl="1"/>
            <a:r>
              <a:rPr lang="cs-CZ" sz="2400" b="1" dirty="0" err="1" smtClean="0">
                <a:latin typeface="Calibri" panose="020F0502020204030204" pitchFamily="34" charset="0"/>
              </a:rPr>
              <a:t>Archilochos</a:t>
            </a:r>
            <a:endParaRPr lang="cs-CZ" sz="24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400" b="1" dirty="0" smtClean="0">
                <a:latin typeface="Calibri" panose="020F0502020204030204" pitchFamily="34" charset="0"/>
              </a:rPr>
              <a:t>Sapfó 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Sapfó byla představitelkou jakého druhu lyriky?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sólové lyriky</a:t>
            </a: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Jaký druh básní skládala?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milostné </a:t>
            </a:r>
            <a:r>
              <a:rPr lang="cs-CZ" sz="2400" dirty="0" smtClean="0">
                <a:latin typeface="Calibri" panose="020F0502020204030204" pitchFamily="34" charset="0"/>
              </a:rPr>
              <a:t>písně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3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Které její básně jsou nejznámější? 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ódu na bohyni </a:t>
            </a:r>
            <a:r>
              <a:rPr lang="cs-CZ" sz="2400" dirty="0" smtClean="0">
                <a:latin typeface="Calibri" panose="020F0502020204030204" pitchFamily="34" charset="0"/>
              </a:rPr>
              <a:t>Afroditu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verše </a:t>
            </a:r>
            <a:r>
              <a:rPr lang="cs-CZ" sz="2400" dirty="0" smtClean="0">
                <a:latin typeface="Calibri" panose="020F0502020204030204" pitchFamily="34" charset="0"/>
              </a:rPr>
              <a:t>věnované </a:t>
            </a:r>
            <a:r>
              <a:rPr lang="cs-CZ" sz="2400" dirty="0" err="1" smtClean="0">
                <a:latin typeface="Calibri" panose="020F0502020204030204" pitchFamily="34" charset="0"/>
              </a:rPr>
              <a:t>Atthidě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Které </a:t>
            </a:r>
            <a:r>
              <a:rPr lang="cs-CZ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výrazné osobnosti antické poezie </a:t>
            </a:r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římské Sapfó ovlivnila?</a:t>
            </a:r>
          </a:p>
          <a:p>
            <a:pPr lvl="1"/>
            <a:r>
              <a:rPr lang="cs-CZ" sz="2400" dirty="0" err="1" smtClean="0">
                <a:latin typeface="Calibri" panose="020F0502020204030204" pitchFamily="34" charset="0"/>
              </a:rPr>
              <a:t>Catulla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Ovidia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Horatia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 básnictví </a:t>
            </a:r>
            <a:r>
              <a:rPr lang="cs-CZ" sz="2400" dirty="0">
                <a:latin typeface="Calibri" panose="020F0502020204030204" pitchFamily="34" charset="0"/>
              </a:rPr>
              <a:t>epochy romantismu</a:t>
            </a:r>
            <a:r>
              <a:rPr lang="cs-CZ" sz="1800" dirty="0">
                <a:latin typeface="Calibri" panose="020F0502020204030204" pitchFamily="34" charset="0"/>
              </a:rPr>
              <a:t/>
            </a:r>
            <a:br>
              <a:rPr lang="cs-CZ" sz="1800" dirty="0">
                <a:latin typeface="Calibri" panose="020F0502020204030204" pitchFamily="34" charset="0"/>
              </a:rPr>
            </a:br>
            <a:endParaRPr lang="cs-CZ" sz="18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cs-CZ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cs-CZ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6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51829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Ostrov </a:t>
            </a:r>
            <a:r>
              <a:rPr lang="cs-CZ" sz="2400" dirty="0">
                <a:latin typeface="Calibri" panose="020F0502020204030204" pitchFamily="34" charset="0"/>
              </a:rPr>
              <a:t>Lesbos - mapa. In: </a:t>
            </a:r>
            <a:r>
              <a:rPr lang="cs-CZ" sz="2400" i="1" dirty="0" err="1">
                <a:latin typeface="Calibri" panose="020F0502020204030204" pitchFamily="34" charset="0"/>
              </a:rPr>
              <a:t>Wikipedia</a:t>
            </a:r>
            <a:r>
              <a:rPr lang="cs-CZ" sz="2400" i="1" dirty="0">
                <a:latin typeface="Calibri" panose="020F0502020204030204" pitchFamily="34" charset="0"/>
              </a:rPr>
              <a:t>: </a:t>
            </a:r>
            <a:r>
              <a:rPr lang="cs-CZ" sz="2400" i="1" dirty="0" err="1">
                <a:latin typeface="Calibri" panose="020F0502020204030204" pitchFamily="34" charset="0"/>
              </a:rPr>
              <a:t>the</a:t>
            </a:r>
            <a:r>
              <a:rPr lang="cs-CZ" sz="2400" i="1" dirty="0">
                <a:latin typeface="Calibri" panose="020F0502020204030204" pitchFamily="34" charset="0"/>
              </a:rPr>
              <a:t> free </a:t>
            </a:r>
            <a:r>
              <a:rPr lang="cs-CZ" sz="2400" i="1" dirty="0" err="1">
                <a:latin typeface="Calibri" panose="020F0502020204030204" pitchFamily="34" charset="0"/>
              </a:rPr>
              <a:t>encyclopedia</a:t>
            </a:r>
            <a:r>
              <a:rPr lang="cs-CZ" sz="2400" dirty="0">
                <a:latin typeface="Calibri" panose="020F0502020204030204" pitchFamily="34" charset="0"/>
              </a:rPr>
              <a:t> [online]. San Francisco (CA): </a:t>
            </a:r>
            <a:r>
              <a:rPr lang="cs-CZ" sz="2400" dirty="0" err="1">
                <a:latin typeface="Calibri" panose="020F0502020204030204" pitchFamily="34" charset="0"/>
              </a:rPr>
              <a:t>Wikimedia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Foundation</a:t>
            </a:r>
            <a:r>
              <a:rPr lang="cs-CZ" sz="2400" dirty="0">
                <a:latin typeface="Calibri" panose="020F0502020204030204" pitchFamily="34" charset="0"/>
              </a:rPr>
              <a:t>, 2001-2013 [cit. 2013-09-28]. Dostupné z: </a:t>
            </a:r>
            <a:r>
              <a:rPr lang="cs-CZ" sz="2400" dirty="0"/>
              <a:t>Lesbos. In: </a:t>
            </a:r>
            <a:r>
              <a:rPr lang="cs-CZ" sz="2400" i="1" dirty="0" err="1"/>
              <a:t>Wikipedia</a:t>
            </a:r>
            <a:r>
              <a:rPr lang="cs-CZ" sz="2400" i="1" dirty="0"/>
              <a:t>: </a:t>
            </a:r>
            <a:r>
              <a:rPr lang="cs-CZ" sz="2400" i="1" dirty="0" err="1"/>
              <a:t>the</a:t>
            </a:r>
            <a:r>
              <a:rPr lang="cs-CZ" sz="2400" i="1" dirty="0"/>
              <a:t> free </a:t>
            </a:r>
            <a:r>
              <a:rPr lang="cs-CZ" sz="2400" i="1" dirty="0" err="1"/>
              <a:t>encyclopedia</a:t>
            </a:r>
            <a:r>
              <a:rPr lang="cs-CZ" sz="2400" dirty="0"/>
              <a:t> [online]. San Francisco (CA): </a:t>
            </a:r>
            <a:r>
              <a:rPr lang="cs-CZ" sz="2400" dirty="0" err="1"/>
              <a:t>Wikimedia</a:t>
            </a:r>
            <a:r>
              <a:rPr lang="cs-CZ" sz="2400" dirty="0"/>
              <a:t> </a:t>
            </a:r>
            <a:r>
              <a:rPr lang="cs-CZ" sz="2400" dirty="0" err="1"/>
              <a:t>Foundation</a:t>
            </a:r>
            <a:r>
              <a:rPr lang="cs-CZ" sz="2400" dirty="0"/>
              <a:t>, 2001-2013 [cit. 2013-10-02]. Dostupné z: </a:t>
            </a:r>
            <a:r>
              <a:rPr lang="cs-CZ" sz="2400" dirty="0">
                <a:hlinkClick r:id="rId2"/>
              </a:rPr>
              <a:t>http://cs.wikipedia.org/wiki/Lesbos_%</a:t>
            </a:r>
            <a:r>
              <a:rPr lang="cs-CZ" sz="2400" dirty="0" smtClean="0">
                <a:hlinkClick r:id="rId2"/>
              </a:rPr>
              <a:t>28ostrov%29</a:t>
            </a:r>
            <a:endParaRPr lang="cs-CZ" sz="2400" dirty="0" smtClean="0"/>
          </a:p>
          <a:p>
            <a:endParaRPr lang="cs-CZ" sz="240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Antická literatura řecká</a:t>
            </a:r>
            <a:b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archaické období - lyrika</a:t>
            </a:r>
          </a:p>
        </p:txBody>
      </p:sp>
      <p:sp>
        <p:nvSpPr>
          <p:cNvPr id="15361" name="Rectangle 3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7704856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cs-CZ" sz="900" dirty="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Vzdělávací oblast: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Jazyk a jazyková komunikace.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Předmět: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Český jazyk a literatura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Ročník:		</a:t>
            </a:r>
            <a:r>
              <a:rPr lang="cs-CZ" sz="1800" b="1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Autor: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Mgr. Martina Sedlářová</a:t>
            </a:r>
          </a:p>
          <a:p>
            <a:pPr>
              <a:buFont typeface="Arial" charset="0"/>
              <a:buNone/>
            </a:pPr>
            <a:endParaRPr lang="cs-CZ" sz="9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Časový rozsah:	1 vyučovací hodina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Pomůcky:		žádné</a:t>
            </a:r>
          </a:p>
          <a:p>
            <a:pPr>
              <a:buFont typeface="Arial" charset="0"/>
              <a:buNone/>
            </a:pPr>
            <a:endParaRPr lang="cs-CZ" sz="9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Klíčová slova: starověká literatura řecká, lyrika, elegie, óda, hymnus, Sapfó,  </a:t>
            </a:r>
            <a:r>
              <a:rPr lang="cs-CZ" sz="1800" dirty="0" err="1" smtClean="0">
                <a:solidFill>
                  <a:schemeClr val="tx2"/>
                </a:solidFill>
                <a:latin typeface="Calibri" pitchFamily="34" charset="0"/>
              </a:rPr>
              <a:t>Archilochos</a:t>
            </a:r>
            <a:endParaRPr lang="cs-CZ" sz="18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Anotace: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Žák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se z prezentace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dozví o slavných básnících archaického období řecké antické literatury Sapfó a </a:t>
            </a:r>
            <a:r>
              <a:rPr lang="cs-CZ" sz="1800" dirty="0" err="1" smtClean="0">
                <a:solidFill>
                  <a:schemeClr val="tx2"/>
                </a:solidFill>
                <a:latin typeface="Calibri" pitchFamily="34" charset="0"/>
              </a:rPr>
              <a:t>Archilochovi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V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závěru prezentace se nachází test pro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zopakování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látky formou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otevřených i uzavřených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otázek.</a:t>
            </a:r>
            <a:endParaRPr lang="cs-CZ" sz="18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6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KONEC</a:t>
            </a:r>
            <a:endParaRPr lang="cs-CZ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57200" y="54546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tx2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2"/>
                </a:solidFill>
                <a:latin typeface="+mj-lt"/>
              </a:rPr>
              <a:t>Pokud není uvedeno jinak, jsou použité objekty vlastní originální tvorbou autora.  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jména.</a:t>
            </a:r>
            <a:endParaRPr lang="cs-CZ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408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Antická řecká literatura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Archaické období</a:t>
            </a:r>
          </a:p>
          <a:p>
            <a:r>
              <a:rPr lang="cs-CZ" dirty="0" smtClean="0"/>
              <a:t>lyrika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43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b="1" i="1" u="sng" dirty="0">
                <a:solidFill>
                  <a:srgbClr val="FFFF00"/>
                </a:solidFill>
              </a:rPr>
              <a:t>lyrická tvorba</a:t>
            </a:r>
            <a:endParaRPr lang="cs-CZ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u="sng" dirty="0">
                <a:solidFill>
                  <a:srgbClr val="FFFF00"/>
                </a:solidFill>
              </a:rPr>
              <a:t> </a:t>
            </a:r>
            <a:r>
              <a:rPr lang="cs-CZ" b="1" i="1" u="sng" dirty="0">
                <a:solidFill>
                  <a:srgbClr val="FFFF00"/>
                </a:solidFill>
              </a:rPr>
              <a:t>elegie</a:t>
            </a:r>
            <a:r>
              <a:rPr lang="cs-CZ" dirty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píseň s doprovodem píšťaly, vážná skladba, nejen žalozpěv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i="1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Hymnus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</a:rPr>
              <a:t>(chvalozpěv</a:t>
            </a:r>
            <a:r>
              <a:rPr lang="cs-CZ" sz="2400" dirty="0">
                <a:latin typeface="Calibri" panose="020F0502020204030204" pitchFamily="34" charset="0"/>
              </a:rPr>
              <a:t>) je </a:t>
            </a:r>
            <a:r>
              <a:rPr lang="cs-CZ" sz="2400" dirty="0" smtClean="0">
                <a:latin typeface="Calibri" panose="020F0502020204030204" pitchFamily="34" charset="0"/>
              </a:rPr>
              <a:t>starořecká </a:t>
            </a:r>
            <a:r>
              <a:rPr lang="cs-CZ" sz="2400" dirty="0">
                <a:latin typeface="Calibri" panose="020F0502020204030204" pitchFamily="34" charset="0"/>
              </a:rPr>
              <a:t>píseň sólová nebo sborová </a:t>
            </a:r>
            <a:r>
              <a:rPr lang="cs-CZ" sz="2400" dirty="0" smtClean="0">
                <a:latin typeface="Calibri" panose="020F0502020204030204" pitchFamily="34" charset="0"/>
              </a:rPr>
              <a:t>oslavného </a:t>
            </a:r>
            <a:r>
              <a:rPr lang="cs-CZ" sz="2400" dirty="0">
                <a:latin typeface="Calibri" panose="020F0502020204030204" pitchFamily="34" charset="0"/>
              </a:rPr>
              <a:t>charakteru</a:t>
            </a:r>
            <a:r>
              <a:rPr lang="cs-CZ" sz="2400" dirty="0" smtClean="0">
                <a:latin typeface="Calibri" panose="020F0502020204030204" pitchFamily="34" charset="0"/>
              </a:rPr>
              <a:t>, jejímž </a:t>
            </a:r>
            <a:r>
              <a:rPr lang="cs-CZ" sz="2400" dirty="0">
                <a:latin typeface="Calibri" panose="020F0502020204030204" pitchFamily="34" charset="0"/>
              </a:rPr>
              <a:t>tématem jsou nadosobní a vznešené </a:t>
            </a:r>
            <a:r>
              <a:rPr lang="cs-CZ" sz="2400" dirty="0" smtClean="0">
                <a:latin typeface="Calibri" panose="020F0502020204030204" pitchFamily="34" charset="0"/>
              </a:rPr>
              <a:t>hodnoty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2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b="1" dirty="0" err="1">
                <a:solidFill>
                  <a:srgbClr val="FFFF00"/>
                </a:solidFill>
                <a:latin typeface="Calibri" panose="020F0502020204030204" pitchFamily="34" charset="0"/>
              </a:rPr>
              <a:t>Archilochos</a:t>
            </a:r>
            <a:r>
              <a:rPr lang="cs-CZ" sz="28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činný v 7. stol. př. n. l., řecký </a:t>
            </a:r>
            <a:r>
              <a:rPr lang="cs-CZ" sz="2400" dirty="0" smtClean="0">
                <a:latin typeface="Calibri" panose="020F0502020204030204" pitchFamily="34" charset="0"/>
              </a:rPr>
              <a:t>básník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původem </a:t>
            </a:r>
            <a:r>
              <a:rPr lang="cs-CZ" sz="2400" dirty="0">
                <a:latin typeface="Calibri" panose="020F0502020204030204" pitchFamily="34" charset="0"/>
              </a:rPr>
              <a:t>z ostrova </a:t>
            </a:r>
            <a:r>
              <a:rPr lang="cs-CZ" sz="2400" dirty="0" err="1">
                <a:latin typeface="Calibri" panose="020F0502020204030204" pitchFamily="34" charset="0"/>
              </a:rPr>
              <a:t>Paru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nechal se najímat jako </a:t>
            </a:r>
            <a:r>
              <a:rPr lang="cs-CZ" sz="2400" dirty="0" smtClean="0">
                <a:latin typeface="Calibri" panose="020F0502020204030204" pitchFamily="34" charset="0"/>
              </a:rPr>
              <a:t>žoldnéř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padl </a:t>
            </a:r>
            <a:r>
              <a:rPr lang="cs-CZ" sz="2400" dirty="0">
                <a:latin typeface="Calibri" panose="020F0502020204030204" pitchFamily="34" charset="0"/>
              </a:rPr>
              <a:t>v boji proti sousednímu Naxu (ostrov i správní středisko)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solidFill>
                  <a:srgbClr val="FFC000"/>
                </a:solidFill>
                <a:latin typeface="Calibri" panose="020F0502020204030204" pitchFamily="34" charset="0"/>
              </a:rPr>
              <a:t>proslul útočnou jambickou poezií, </a:t>
            </a:r>
            <a:endParaRPr lang="cs-CZ" sz="2400" dirty="0" smtClean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především </a:t>
            </a:r>
            <a:r>
              <a:rPr lang="cs-CZ" sz="2400" dirty="0">
                <a:latin typeface="Calibri" panose="020F0502020204030204" pitchFamily="34" charset="0"/>
              </a:rPr>
              <a:t>výsměšnými až obscénními verši proti jakémusi </a:t>
            </a:r>
            <a:r>
              <a:rPr lang="cs-CZ" sz="2400" dirty="0" err="1">
                <a:latin typeface="Calibri" panose="020F0502020204030204" pitchFamily="34" charset="0"/>
              </a:rPr>
              <a:t>Lykambovi</a:t>
            </a:r>
            <a:r>
              <a:rPr lang="cs-CZ" sz="2400" dirty="0">
                <a:latin typeface="Calibri" panose="020F0502020204030204" pitchFamily="34" charset="0"/>
              </a:rPr>
              <a:t> a jeho dcerám, které podle legendy nakonec spáchaly sebevraždu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78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i="1" dirty="0">
                <a:solidFill>
                  <a:srgbClr val="FFFF00"/>
                </a:solidFill>
                <a:latin typeface="Calibri" panose="020F0502020204030204" pitchFamily="34" charset="0"/>
              </a:rPr>
              <a:t>monodická lyrika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- jednohlasá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pro sólový zpěv, doprovod lyry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6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78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Sapfó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 err="1" smtClean="0">
                <a:latin typeface="Calibri" panose="020F0502020204030204" pitchFamily="34" charset="0"/>
              </a:rPr>
              <a:t>básnířka,okolo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600 př. n. l.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představitelka tzv. sólové lyriky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Skládala milostné </a:t>
            </a:r>
            <a:r>
              <a:rPr lang="cs-CZ" sz="2400" dirty="0" smtClean="0">
                <a:latin typeface="Calibri" panose="020F0502020204030204" pitchFamily="34" charset="0"/>
              </a:rPr>
              <a:t>písně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Sapfó skládala v aiolském nářečí řečtiny a že psala především elegie a hymny.</a:t>
            </a:r>
          </a:p>
          <a:p>
            <a:pPr>
              <a:defRPr/>
            </a:pPr>
            <a:r>
              <a:rPr lang="cs-CZ" sz="2400" b="1" dirty="0">
                <a:latin typeface="Calibri" panose="020F0502020204030204" pitchFamily="34" charset="0"/>
              </a:rPr>
              <a:t>Básnířka </a:t>
            </a:r>
            <a:r>
              <a:rPr lang="cs-CZ" sz="2400" b="1" dirty="0" err="1">
                <a:latin typeface="Calibri" panose="020F0502020204030204" pitchFamily="34" charset="0"/>
              </a:rPr>
              <a:t>Sapfo</a:t>
            </a:r>
            <a:r>
              <a:rPr lang="cs-CZ" sz="2400" b="1" dirty="0">
                <a:latin typeface="Calibri" panose="020F0502020204030204" pitchFamily="34" charset="0"/>
              </a:rPr>
              <a:t> žila se svými družkami na ostrově </a:t>
            </a:r>
            <a:r>
              <a:rPr lang="cs-CZ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Lesbos</a:t>
            </a:r>
            <a:r>
              <a:rPr lang="cs-CZ" sz="2400" b="1" dirty="0">
                <a:latin typeface="Calibri" panose="020F0502020204030204" pitchFamily="34" charset="0"/>
              </a:rPr>
              <a:t>, kde </a:t>
            </a:r>
            <a:r>
              <a:rPr lang="cs-CZ" sz="2400" b="1" dirty="0" smtClean="0">
                <a:latin typeface="Calibri" panose="020F0502020204030204" pitchFamily="34" charset="0"/>
              </a:rPr>
              <a:t>vedla dívčí </a:t>
            </a:r>
            <a:r>
              <a:rPr lang="cs-CZ" sz="2400" b="1" dirty="0">
                <a:latin typeface="Calibri" panose="020F0502020204030204" pitchFamily="34" charset="0"/>
              </a:rPr>
              <a:t>básnickou školu.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Napsala </a:t>
            </a:r>
            <a:r>
              <a:rPr lang="cs-CZ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ódu na bohyni Afroditu</a:t>
            </a:r>
            <a:r>
              <a:rPr lang="cs-CZ" sz="2400" b="1" dirty="0">
                <a:latin typeface="Calibri" panose="020F0502020204030204" pitchFamily="34" charset="0"/>
              </a:rPr>
              <a:t>,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dochovaly </a:t>
            </a:r>
            <a:r>
              <a:rPr lang="cs-CZ" sz="2400" dirty="0">
                <a:latin typeface="Calibri" panose="020F0502020204030204" pitchFamily="34" charset="0"/>
              </a:rPr>
              <a:t>se i zlomky její milostné poezie. 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Zvláště vynikají </a:t>
            </a:r>
            <a:r>
              <a:rPr lang="cs-CZ" sz="2400" dirty="0">
                <a:solidFill>
                  <a:srgbClr val="FFC000"/>
                </a:solidFill>
                <a:latin typeface="Calibri" panose="020F0502020204030204" pitchFamily="34" charset="0"/>
              </a:rPr>
              <a:t>verše věnované milence </a:t>
            </a:r>
            <a:r>
              <a:rPr lang="cs-CZ" sz="2400" dirty="0" err="1">
                <a:solidFill>
                  <a:srgbClr val="FFC000"/>
                </a:solidFill>
                <a:latin typeface="Calibri" panose="020F0502020204030204" pitchFamily="34" charset="0"/>
              </a:rPr>
              <a:t>Atthidě</a:t>
            </a:r>
            <a:r>
              <a:rPr lang="cs-CZ" sz="2400" dirty="0">
                <a:solidFill>
                  <a:srgbClr val="FFC000"/>
                </a:solidFill>
                <a:latin typeface="Calibri" panose="020F0502020204030204" pitchFamily="34" charset="0"/>
              </a:rPr>
              <a:t>. </a:t>
            </a:r>
            <a:endParaRPr lang="cs-CZ" sz="2400" dirty="0" smtClean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ovlivnila výrazné osobnosti antické poezie římské (</a:t>
            </a:r>
            <a:r>
              <a:rPr lang="cs-CZ" sz="2400" dirty="0" err="1">
                <a:latin typeface="Calibri" panose="020F0502020204030204" pitchFamily="34" charset="0"/>
              </a:rPr>
              <a:t>Catullus</a:t>
            </a:r>
            <a:r>
              <a:rPr lang="cs-CZ" sz="2400" dirty="0">
                <a:latin typeface="Calibri" panose="020F0502020204030204" pitchFamily="34" charset="0"/>
              </a:rPr>
              <a:t>, Ovidius, Horatius) i básnictví epochy romantismu</a:t>
            </a:r>
            <a:br>
              <a:rPr lang="cs-CZ" sz="2400" dirty="0">
                <a:latin typeface="Calibri" panose="020F0502020204030204" pitchFamily="34" charset="0"/>
              </a:rPr>
            </a:br>
            <a:endParaRPr lang="cs-CZ" sz="24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39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Sapfó - mozaika</a:t>
            </a:r>
            <a:endParaRPr lang="cs-CZ" dirty="0"/>
          </a:p>
        </p:txBody>
      </p:sp>
      <p:pic>
        <p:nvPicPr>
          <p:cNvPr id="4098" name="Picture 2" descr="http://tekoppenstankar.files.wordpress.com/2011/03/sapfo.jpg?w=8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1956436"/>
            <a:ext cx="3178399" cy="341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20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00"/>
                </a:solidFill>
              </a:rPr>
              <a:t>Sapfó a </a:t>
            </a:r>
            <a:r>
              <a:rPr lang="cs-CZ" sz="4000" dirty="0" err="1">
                <a:solidFill>
                  <a:srgbClr val="FFFF00"/>
                </a:solidFill>
              </a:rPr>
              <a:t>Alkaios</a:t>
            </a:r>
            <a:r>
              <a:rPr lang="cs-CZ" sz="4000" dirty="0">
                <a:solidFill>
                  <a:srgbClr val="FFFF00"/>
                </a:solidFill>
              </a:rPr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273925" cy="434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62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121</TotalTime>
  <Words>445</Words>
  <Application>Microsoft Office PowerPoint</Application>
  <PresentationFormat>Předvádění na obrazovce (4:3)</PresentationFormat>
  <Paragraphs>88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Lití písma</vt:lpstr>
      <vt:lpstr>Digitální výukový materiál zpracovaný v rámci projektu „EU peníze školám“</vt:lpstr>
      <vt:lpstr>Antická literatura řecká archaické období - lyrika</vt:lpstr>
      <vt:lpstr>Antická řecká literatura</vt:lpstr>
      <vt:lpstr>Prezentace aplikace PowerPoint</vt:lpstr>
      <vt:lpstr>Prezentace aplikace PowerPoint</vt:lpstr>
      <vt:lpstr>Prezentace aplikace PowerPoint</vt:lpstr>
      <vt:lpstr>Prezentace aplikace PowerPoint</vt:lpstr>
      <vt:lpstr>Sapfó - mozaika</vt:lpstr>
      <vt:lpstr>Sapfó a Alkaios  </vt:lpstr>
      <vt:lpstr>Prezentace aplikace PowerPoint</vt:lpstr>
      <vt:lpstr>Prezentace aplikace PowerPoint</vt:lpstr>
      <vt:lpstr>Prezentace aplikace PowerPoint</vt:lpstr>
      <vt:lpstr>Lesbos řecký ostrov v severovýchodní části Egejského moře.</vt:lpstr>
      <vt:lpstr>Opakování </vt:lpstr>
      <vt:lpstr>Prezentace aplikace PowerPoint</vt:lpstr>
      <vt:lpstr>Prezentace aplikace PowerPoint</vt:lpstr>
      <vt:lpstr>Prezentace aplikace PowerPoint</vt:lpstr>
      <vt:lpstr>Použité zdroje</vt:lpstr>
      <vt:lpstr>Prezentace aplikace PowerPoint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výukový materiál zpracovaný v rámci projektu „EU peníze školám“</dc:title>
  <dc:creator>Martina Sedlářová</dc:creator>
  <cp:lastModifiedBy>Václav Sedlář</cp:lastModifiedBy>
  <cp:revision>22</cp:revision>
  <dcterms:created xsi:type="dcterms:W3CDTF">2013-09-28T14:32:06Z</dcterms:created>
  <dcterms:modified xsi:type="dcterms:W3CDTF">2013-10-02T21:23:26Z</dcterms:modified>
</cp:coreProperties>
</file>