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8" r:id="rId2"/>
    <p:sldId id="260" r:id="rId3"/>
    <p:sldId id="256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81" r:id="rId23"/>
    <p:sldId id="280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14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C716F-C775-4AE7-A03C-C9448DCC81B9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FF532-A89B-4CF1-9AED-B609899EDC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5274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551DB-9679-4BC8-960A-907CBBFABBC6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460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70CE-F5F2-4B46-9776-0E55929284AB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6AE4EC-39AA-406A-B045-31046860A00E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70CE-F5F2-4B46-9776-0E55929284AB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E4EC-39AA-406A-B045-31046860A0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70CE-F5F2-4B46-9776-0E55929284AB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E4EC-39AA-406A-B045-31046860A0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cs-CZ" noProof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1536F-60C5-4649-B617-AE352FB8CD13}" type="datetime1">
              <a:rPr lang="cs-CZ"/>
              <a:pPr>
                <a:defRPr/>
              </a:pPr>
              <a:t>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DC69F-988C-4BC8-B315-13D7E41FB0A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880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6BF70CE-F5F2-4B46-9776-0E55929284AB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F6AE4EC-39AA-406A-B045-31046860A00E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70CE-F5F2-4B46-9776-0E55929284AB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E4EC-39AA-406A-B045-31046860A00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70CE-F5F2-4B46-9776-0E55929284AB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E4EC-39AA-406A-B045-31046860A00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E4EC-39AA-406A-B045-31046860A00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70CE-F5F2-4B46-9776-0E55929284AB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cxnSp>
        <p:nvCxnSpPr>
          <p:cNvPr id="10" name="Přímá spojnice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70CE-F5F2-4B46-9776-0E55929284AB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E4EC-39AA-406A-B045-31046860A00E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70CE-F5F2-4B46-9776-0E55929284AB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AE4EC-39AA-406A-B045-31046860A0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6BF70CE-F5F2-4B46-9776-0E55929284AB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F6AE4EC-39AA-406A-B045-31046860A00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F70CE-F5F2-4B46-9776-0E55929284AB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6AE4EC-39AA-406A-B045-31046860A00E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6BF70CE-F5F2-4B46-9776-0E55929284AB}" type="datetimeFigureOut">
              <a:rPr lang="cs-CZ" smtClean="0"/>
              <a:t>2.10.2013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F6AE4EC-39AA-406A-B045-31046860A00E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18356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cs-CZ" sz="3200" b="1" dirty="0" smtClean="0"/>
              <a:t>Digitální výukový materiál</a:t>
            </a:r>
            <a:r>
              <a:rPr lang="cs-CZ" sz="4800" b="1" dirty="0" smtClean="0"/>
              <a:t/>
            </a:r>
            <a:br>
              <a:rPr lang="cs-CZ" sz="4800" b="1" dirty="0" smtClean="0"/>
            </a:br>
            <a:r>
              <a:rPr lang="cs-CZ" sz="2400" b="1" dirty="0" smtClean="0"/>
              <a:t>zpracovaný v rámci projektu „EU peníze školám“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1938" y="1367036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14339" name="Rectangle 387"/>
          <p:cNvSpPr>
            <a:spLocks/>
          </p:cNvSpPr>
          <p:nvPr/>
        </p:nvSpPr>
        <p:spPr bwMode="auto">
          <a:xfrm>
            <a:off x="899592" y="2852936"/>
            <a:ext cx="7344816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Projekt:		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CZ.1.07/1.5.00/34.0386 „SŠHL </a:t>
            </a:r>
            <a:r>
              <a:rPr lang="cs-CZ" b="1" dirty="0" err="1">
                <a:solidFill>
                  <a:schemeClr val="tx2"/>
                </a:solidFill>
                <a:latin typeface="Calibri" pitchFamily="34" charset="0"/>
              </a:rPr>
              <a:t>Frýdlant.moderní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 školy“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cs-CZ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Škola:		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Střední škola hospodářská a lesnická, Frýdlant	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			Bělíkova 1387, příspěvková organizace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cs-CZ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Šablona:		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III/2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Sada:		</a:t>
            </a:r>
            <a:r>
              <a:rPr lang="cs-CZ" b="1" dirty="0" smtClean="0">
                <a:solidFill>
                  <a:schemeClr val="tx2"/>
                </a:solidFill>
                <a:latin typeface="Calibri" pitchFamily="34" charset="0"/>
              </a:rPr>
              <a:t>VY_32_INOVACE_ČjL.1.66</a:t>
            </a:r>
            <a:endParaRPr lang="cs-CZ" b="1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cs-CZ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Vytvořeno:	</a:t>
            </a:r>
            <a:r>
              <a:rPr lang="cs-CZ" b="1" dirty="0" smtClean="0">
                <a:solidFill>
                  <a:schemeClr val="tx2"/>
                </a:solidFill>
                <a:latin typeface="Calibri" pitchFamily="34" charset="0"/>
              </a:rPr>
              <a:t>12. 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cs-CZ" b="1" dirty="0" smtClean="0">
                <a:solidFill>
                  <a:schemeClr val="tx2"/>
                </a:solidFill>
                <a:latin typeface="Calibri" pitchFamily="34" charset="0"/>
              </a:rPr>
              <a:t>. 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2013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Ověřeno:	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 	</a:t>
            </a:r>
            <a:r>
              <a:rPr lang="cs-CZ" b="1" dirty="0" smtClean="0">
                <a:solidFill>
                  <a:schemeClr val="tx2"/>
                </a:solidFill>
                <a:latin typeface="Calibri" pitchFamily="34" charset="0"/>
              </a:rPr>
              <a:t>16. 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9</a:t>
            </a:r>
            <a:r>
              <a:rPr lang="cs-CZ" b="1" dirty="0" smtClean="0">
                <a:solidFill>
                  <a:schemeClr val="tx2"/>
                </a:solidFill>
                <a:latin typeface="Calibri" pitchFamily="34" charset="0"/>
              </a:rPr>
              <a:t>. 2013 </a:t>
            </a:r>
            <a:r>
              <a:rPr lang="cs-CZ" dirty="0">
                <a:solidFill>
                  <a:schemeClr val="tx2"/>
                </a:solidFill>
                <a:latin typeface="Calibri" pitchFamily="34" charset="0"/>
              </a:rPr>
              <a:t>		Třída:</a:t>
            </a:r>
            <a:r>
              <a:rPr lang="cs-CZ" b="1" dirty="0">
                <a:solidFill>
                  <a:schemeClr val="tx2"/>
                </a:solidFill>
                <a:latin typeface="Calibri" pitchFamily="34" charset="0"/>
              </a:rPr>
              <a:t>	1</a:t>
            </a:r>
            <a:r>
              <a:rPr lang="cs-CZ" b="1" dirty="0" smtClean="0">
                <a:solidFill>
                  <a:schemeClr val="tx2"/>
                </a:solidFill>
                <a:latin typeface="Calibri" pitchFamily="34" charset="0"/>
              </a:rPr>
              <a:t>. VE</a:t>
            </a:r>
            <a:endParaRPr lang="cs-CZ" b="1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08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připisována </a:t>
            </a:r>
            <a:r>
              <a:rPr lang="cs-CZ" dirty="0"/>
              <a:t>Šalamounovi, </a:t>
            </a:r>
            <a:endParaRPr lang="cs-CZ" dirty="0" smtClean="0"/>
          </a:p>
          <a:p>
            <a:r>
              <a:rPr lang="cs-CZ" dirty="0" smtClean="0"/>
              <a:t>výklad </a:t>
            </a:r>
            <a:r>
              <a:rPr lang="cs-CZ" dirty="0"/>
              <a:t>židovské morálky a víry, </a:t>
            </a:r>
            <a:endParaRPr lang="cs-CZ" dirty="0" smtClean="0"/>
          </a:p>
          <a:p>
            <a:r>
              <a:rPr lang="cs-CZ" dirty="0" smtClean="0"/>
              <a:t>tvoří </a:t>
            </a:r>
            <a:r>
              <a:rPr lang="cs-CZ" dirty="0"/>
              <a:t>součást lidové slovesnosti</a:t>
            </a:r>
          </a:p>
          <a:p>
            <a:pPr>
              <a:defRPr/>
            </a:pPr>
            <a:r>
              <a:rPr lang="cs-CZ" i="1" dirty="0">
                <a:latin typeface="Calibri" panose="020F0502020204030204" pitchFamily="34" charset="0"/>
              </a:rPr>
              <a:t>Vstupní slovo</a:t>
            </a:r>
          </a:p>
          <a:p>
            <a:pPr>
              <a:defRPr/>
            </a:pPr>
            <a:r>
              <a:rPr lang="cs-CZ" i="1" dirty="0">
                <a:latin typeface="Calibri" panose="020F0502020204030204" pitchFamily="34" charset="0"/>
              </a:rPr>
              <a:t>Přísloví Šalomouna, syna </a:t>
            </a:r>
            <a:r>
              <a:rPr lang="cs-CZ" i="1" dirty="0" smtClean="0">
                <a:latin typeface="Calibri" panose="020F0502020204030204" pitchFamily="34" charset="0"/>
              </a:rPr>
              <a:t>Davidova, krále </a:t>
            </a:r>
            <a:r>
              <a:rPr lang="cs-CZ" i="1" dirty="0">
                <a:latin typeface="Calibri" panose="020F0502020204030204" pitchFamily="34" charset="0"/>
              </a:rPr>
              <a:t>Izraele,</a:t>
            </a:r>
          </a:p>
          <a:p>
            <a:pPr>
              <a:defRPr/>
            </a:pPr>
            <a:r>
              <a:rPr lang="cs-CZ" i="1" dirty="0">
                <a:latin typeface="Calibri" panose="020F0502020204030204" pitchFamily="34" charset="0"/>
              </a:rPr>
              <a:t>k poznání moudrosti a kázně,</a:t>
            </a:r>
          </a:p>
          <a:p>
            <a:pPr>
              <a:defRPr/>
            </a:pPr>
            <a:r>
              <a:rPr lang="cs-CZ" i="1" dirty="0">
                <a:latin typeface="Calibri" panose="020F0502020204030204" pitchFamily="34" charset="0"/>
              </a:rPr>
              <a:t>k porozumění výrokům rozumnosti,</a:t>
            </a:r>
          </a:p>
          <a:p>
            <a:pPr>
              <a:defRPr/>
            </a:pPr>
            <a:r>
              <a:rPr lang="cs-CZ" i="1" dirty="0">
                <a:latin typeface="Calibri" panose="020F0502020204030204" pitchFamily="34" charset="0"/>
              </a:rPr>
              <a:t>k prozíravému osvojení kázně,</a:t>
            </a:r>
          </a:p>
          <a:p>
            <a:pPr>
              <a:defRPr/>
            </a:pPr>
            <a:r>
              <a:rPr lang="cs-CZ" i="1" dirty="0">
                <a:latin typeface="Calibri" panose="020F0502020204030204" pitchFamily="34" charset="0"/>
              </a:rPr>
              <a:t>spravedlnosti, práva a přímosti,</a:t>
            </a:r>
          </a:p>
          <a:p>
            <a:pPr>
              <a:defRPr/>
            </a:pPr>
            <a:r>
              <a:rPr lang="cs-CZ" i="1" dirty="0">
                <a:latin typeface="Calibri" panose="020F0502020204030204" pitchFamily="34" charset="0"/>
              </a:rPr>
              <a:t>aby prostoduší byli obdařeni chytrostí, mladík </a:t>
            </a:r>
            <a:r>
              <a:rPr lang="cs-CZ" i="1" dirty="0" smtClean="0">
                <a:latin typeface="Calibri" panose="020F0502020204030204" pitchFamily="34" charset="0"/>
              </a:rPr>
              <a:t>poznáním</a:t>
            </a:r>
          </a:p>
          <a:p>
            <a:pPr>
              <a:defRPr/>
            </a:pPr>
            <a:r>
              <a:rPr lang="cs-CZ" i="1" dirty="0" smtClean="0">
                <a:latin typeface="Calibri" panose="020F0502020204030204" pitchFamily="34" charset="0"/>
              </a:rPr>
              <a:t> </a:t>
            </a:r>
            <a:r>
              <a:rPr lang="cs-CZ" i="1" dirty="0">
                <a:latin typeface="Calibri" panose="020F0502020204030204" pitchFamily="34" charset="0"/>
              </a:rPr>
              <a:t>a důvtipem.</a:t>
            </a:r>
          </a:p>
          <a:p>
            <a:endParaRPr lang="cs-CZ" i="1" dirty="0">
              <a:latin typeface="Calibri" panose="020F050202020403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FF00"/>
                </a:solidFill>
              </a:rPr>
              <a:t>Přísloví</a:t>
            </a:r>
            <a:endParaRPr lang="cs-CZ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299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2400" i="1" dirty="0">
                <a:latin typeface="Calibri" panose="020F0502020204030204" pitchFamily="34" charset="0"/>
              </a:rPr>
              <a:t>Bude-li naslouchat moudrý, přibude mu znalostí,</a:t>
            </a:r>
          </a:p>
          <a:p>
            <a:pPr>
              <a:defRPr/>
            </a:pPr>
            <a:r>
              <a:rPr lang="cs-CZ" sz="2400" i="1" dirty="0">
                <a:latin typeface="Calibri" panose="020F0502020204030204" pitchFamily="34" charset="0"/>
              </a:rPr>
              <a:t>a rozumný získá schopnost</a:t>
            </a:r>
          </a:p>
          <a:p>
            <a:pPr>
              <a:defRPr/>
            </a:pPr>
            <a:r>
              <a:rPr lang="cs-CZ" sz="2400" i="1" dirty="0">
                <a:latin typeface="Calibri" panose="020F0502020204030204" pitchFamily="34" charset="0"/>
              </a:rPr>
              <a:t>porozumět přísloví a jinotaji,</a:t>
            </a:r>
          </a:p>
          <a:p>
            <a:pPr>
              <a:defRPr/>
            </a:pPr>
            <a:r>
              <a:rPr lang="cs-CZ" sz="2400" i="1" dirty="0">
                <a:latin typeface="Calibri" panose="020F0502020204030204" pitchFamily="34" charset="0"/>
              </a:rPr>
              <a:t>slovům mudrců i jejich hádankám.</a:t>
            </a:r>
          </a:p>
          <a:p>
            <a:pPr>
              <a:defRPr/>
            </a:pPr>
            <a:endParaRPr lang="cs-CZ" sz="2400" i="1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cs-CZ" sz="2400" i="1" dirty="0">
                <a:latin typeface="Calibri" panose="020F0502020204030204" pitchFamily="34" charset="0"/>
              </a:rPr>
              <a:t>počátek poznání je bázeň před Hospodinem,</a:t>
            </a:r>
          </a:p>
          <a:p>
            <a:pPr>
              <a:defRPr/>
            </a:pPr>
            <a:r>
              <a:rPr lang="cs-CZ" sz="2400" i="1" dirty="0">
                <a:latin typeface="Calibri" panose="020F0502020204030204" pitchFamily="34" charset="0"/>
              </a:rPr>
              <a:t>moudrostí a kázní pohrdají pošetilci.</a:t>
            </a:r>
          </a:p>
          <a:p>
            <a:pPr>
              <a:lnSpc>
                <a:spcPct val="90000"/>
              </a:lnSpc>
              <a:defRPr/>
            </a:pPr>
            <a:r>
              <a:rPr lang="cs-CZ" sz="2400" i="1" dirty="0">
                <a:latin typeface="Calibri" panose="020F0502020204030204" pitchFamily="34" charset="0"/>
              </a:rPr>
              <a:t>Kdo miluje napomenutí, miluje poznání, kdežto, </a:t>
            </a:r>
            <a:endParaRPr lang="cs-CZ" sz="2400" i="1" dirty="0" smtClean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400" i="1" dirty="0" smtClean="0">
                <a:latin typeface="Calibri" panose="020F0502020204030204" pitchFamily="34" charset="0"/>
              </a:rPr>
              <a:t>kdo </a:t>
            </a:r>
            <a:r>
              <a:rPr lang="cs-CZ" sz="2400" i="1" dirty="0">
                <a:latin typeface="Calibri" panose="020F0502020204030204" pitchFamily="34" charset="0"/>
              </a:rPr>
              <a:t>domluvy nenávidí, je tupec.</a:t>
            </a:r>
          </a:p>
          <a:p>
            <a:endParaRPr lang="cs-CZ" sz="2400" i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800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cs-CZ" sz="2400" i="1" dirty="0">
                <a:latin typeface="Calibri" panose="020F0502020204030204" pitchFamily="34" charset="0"/>
              </a:rPr>
              <a:t>Kdo je bez rozumu, pohrdá svým druhem, kdežto muž rozumný mlčí.</a:t>
            </a:r>
          </a:p>
          <a:p>
            <a:pPr>
              <a:lnSpc>
                <a:spcPct val="90000"/>
              </a:lnSpc>
              <a:defRPr/>
            </a:pPr>
            <a:r>
              <a:rPr lang="cs-CZ" sz="2400" i="1" dirty="0">
                <a:latin typeface="Calibri" panose="020F0502020204030204" pitchFamily="34" charset="0"/>
              </a:rPr>
              <a:t>Někdo tlachá, jako by probodával mečem, kdežto jazyk moudrých hojí.</a:t>
            </a:r>
          </a:p>
          <a:p>
            <a:pPr>
              <a:lnSpc>
                <a:spcPct val="90000"/>
              </a:lnSpc>
              <a:defRPr/>
            </a:pPr>
            <a:r>
              <a:rPr lang="cs-CZ" sz="2400" i="1" dirty="0">
                <a:latin typeface="Calibri" panose="020F0502020204030204" pitchFamily="34" charset="0"/>
              </a:rPr>
              <a:t>Jmění snadno nabyté se zmenšuje, kdežto, kdo shromažďuje vlastní prací, tomu přibývá.</a:t>
            </a:r>
          </a:p>
          <a:p>
            <a:pPr>
              <a:lnSpc>
                <a:spcPct val="90000"/>
              </a:lnSpc>
              <a:defRPr/>
            </a:pPr>
            <a:r>
              <a:rPr lang="cs-CZ" sz="2400" i="1" dirty="0">
                <a:latin typeface="Calibri" panose="020F0502020204030204" pitchFamily="34" charset="0"/>
              </a:rPr>
              <a:t>Kdo hlídá svá ústa, střeží svůj život, kdo se pošklebuje, toho stihne zkáza.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Těchto šest věcí Hospodin nenávidí a sedmá se mu hnusí: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Přezíravé oči, zrádný jazyk,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Ruce, které prolévají nevinnou krev, srdce osnující ničemné plány,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Nohy rychle spěchající za zlem,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Křivý svědek, který šíří lži,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A ten, kdo vyvolává mezi bratry sváry.</a:t>
            </a:r>
          </a:p>
          <a:p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1719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/>
          <a:lstStyle/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Jak dlouho, lenochu, budeš ležet?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Kdy se probudíš ze svého spánku?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Trochu si pospíš, trochu zdřímneš,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trochu složíš ruce v klín a poležíš si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a tvá chudoba přijde jako pobuda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a tvá nouze jako ozbrojenec.</a:t>
            </a:r>
          </a:p>
          <a:p>
            <a:pPr>
              <a:defRPr/>
            </a:pPr>
            <a:endParaRPr lang="cs-CZ" sz="2400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Kdo s ženou cizoloží, nemá rozum, k vlastní zkáze to činí.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Sklidí jen rány a hanbu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A jeho potupa nebude smazána.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9814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cs-CZ" sz="2400" dirty="0">
                <a:latin typeface="Calibri" panose="020F0502020204030204" pitchFamily="34" charset="0"/>
              </a:rPr>
              <a:t>Zlatý kroužek na rypáku vepře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>
                <a:latin typeface="Calibri" panose="020F0502020204030204" pitchFamily="34" charset="0"/>
              </a:rPr>
              <a:t>je žena krásná, ale svéhlavá a rozmarná.</a:t>
            </a:r>
          </a:p>
          <a:p>
            <a:pPr>
              <a:lnSpc>
                <a:spcPct val="90000"/>
              </a:lnSpc>
              <a:defRPr/>
            </a:pPr>
            <a:endParaRPr lang="cs-CZ" sz="24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400" dirty="0">
                <a:latin typeface="Calibri" panose="020F0502020204030204" pitchFamily="34" charset="0"/>
              </a:rPr>
              <a:t>Touhou spravedlivých je jenom dobro, kdežto nadějí svévolníků je prosadit se zuřivostí.</a:t>
            </a:r>
          </a:p>
          <a:p>
            <a:pPr>
              <a:lnSpc>
                <a:spcPct val="90000"/>
              </a:lnSpc>
              <a:defRPr/>
            </a:pPr>
            <a:endParaRPr lang="cs-CZ" sz="24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400" dirty="0">
                <a:latin typeface="Calibri" panose="020F0502020204030204" pitchFamily="34" charset="0"/>
              </a:rPr>
              <a:t>Někdo rozdává a přibývá mu stále, kdežto ten, kdo je skoupý, mívá nedostatek.</a:t>
            </a:r>
          </a:p>
          <a:p>
            <a:pPr>
              <a:lnSpc>
                <a:spcPct val="90000"/>
              </a:lnSpc>
              <a:defRPr/>
            </a:pPr>
            <a:endParaRPr lang="cs-CZ" sz="24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cs-CZ" sz="2400" dirty="0">
                <a:latin typeface="Calibri" panose="020F0502020204030204" pitchFamily="34" charset="0"/>
              </a:rPr>
              <a:t> Lenoch jen touží, a ničeho nedosáhne.</a:t>
            </a:r>
          </a:p>
        </p:txBody>
      </p:sp>
    </p:spTree>
    <p:extLst>
      <p:ext uri="{BB962C8B-B14F-4D97-AF65-F5344CB8AC3E}">
        <p14:creationId xmlns:p14="http://schemas.microsoft.com/office/powerpoint/2010/main" val="40887917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cs-CZ" sz="2400" i="1" dirty="0"/>
              <a:t>Prostoduchý kdečemu důvěřuje,</a:t>
            </a:r>
          </a:p>
          <a:p>
            <a:pPr>
              <a:lnSpc>
                <a:spcPct val="90000"/>
              </a:lnSpc>
              <a:defRPr/>
            </a:pPr>
            <a:r>
              <a:rPr lang="cs-CZ" sz="2400" i="1" dirty="0"/>
              <a:t>kdežto chytrý promýšlí své kroky.</a:t>
            </a:r>
          </a:p>
          <a:p>
            <a:pPr>
              <a:lnSpc>
                <a:spcPct val="90000"/>
              </a:lnSpc>
              <a:defRPr/>
            </a:pPr>
            <a:endParaRPr lang="cs-CZ" sz="2400" i="1" dirty="0"/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Kdo šetří hůl, nenávidí svého syna,</a:t>
            </a:r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kdežto kdo jej miluje, kárá ho včas.</a:t>
            </a:r>
          </a:p>
          <a:p>
            <a:pPr>
              <a:lnSpc>
                <a:spcPct val="90000"/>
              </a:lnSpc>
              <a:defRPr/>
            </a:pPr>
            <a:r>
              <a:rPr lang="cs-CZ" sz="2400" i="1" dirty="0"/>
              <a:t>Syn moudrý dělá radost otci,</a:t>
            </a:r>
          </a:p>
          <a:p>
            <a:pPr>
              <a:lnSpc>
                <a:spcPct val="90000"/>
              </a:lnSpc>
              <a:defRPr/>
            </a:pPr>
            <a:r>
              <a:rPr lang="cs-CZ" sz="2400" i="1" dirty="0"/>
              <a:t>Kdežto člověk hloupý pohrdá svou matkou.</a:t>
            </a:r>
          </a:p>
          <a:p>
            <a:pPr>
              <a:lnSpc>
                <a:spcPct val="90000"/>
              </a:lnSpc>
              <a:defRPr/>
            </a:pPr>
            <a:endParaRPr lang="cs-CZ" sz="2400" i="1" dirty="0"/>
          </a:p>
          <a:p>
            <a:pPr>
              <a:lnSpc>
                <a:spcPct val="90000"/>
              </a:lnSpc>
              <a:defRPr/>
            </a:pPr>
            <a:r>
              <a:rPr lang="cs-CZ" sz="2400" dirty="0"/>
              <a:t>Každé trápení je k užitku, ale pouhé mluvení vede </a:t>
            </a:r>
            <a:endParaRPr lang="cs-CZ" sz="2400" dirty="0" smtClean="0"/>
          </a:p>
          <a:p>
            <a:pPr>
              <a:lnSpc>
                <a:spcPct val="90000"/>
              </a:lnSpc>
              <a:defRPr/>
            </a:pPr>
            <a:r>
              <a:rPr lang="cs-CZ" sz="2400" dirty="0" smtClean="0"/>
              <a:t>k </a:t>
            </a:r>
            <a:r>
              <a:rPr lang="cs-CZ" sz="2400" dirty="0"/>
              <a:t>nedostatku.</a:t>
            </a:r>
          </a:p>
          <a:p>
            <a:pPr>
              <a:lnSpc>
                <a:spcPct val="90000"/>
              </a:lnSpc>
              <a:defRPr/>
            </a:pPr>
            <a:r>
              <a:rPr lang="cs-CZ" sz="2400" i="1" dirty="0"/>
              <a:t>V množství lidu spočívá důstojnost krále,</a:t>
            </a:r>
          </a:p>
          <a:p>
            <a:pPr>
              <a:lnSpc>
                <a:spcPct val="90000"/>
              </a:lnSpc>
              <a:defRPr/>
            </a:pPr>
            <a:r>
              <a:rPr lang="cs-CZ" sz="2400" i="1" dirty="0"/>
              <a:t>kdežto úbytek národa je zkáza pro vládce.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8046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47320"/>
          </a:xfrm>
        </p:spPr>
        <p:txBody>
          <a:bodyPr>
            <a:normAutofit lnSpcReduction="10000"/>
          </a:bodyPr>
          <a:lstStyle/>
          <a:p>
            <a:r>
              <a:rPr lang="cs-CZ" sz="2400" b="1" dirty="0">
                <a:solidFill>
                  <a:srgbClr val="FFFF00"/>
                </a:solidFill>
                <a:latin typeface="Calibri" panose="020F0502020204030204" pitchFamily="34" charset="0"/>
              </a:rPr>
              <a:t>Bible</a:t>
            </a:r>
            <a:r>
              <a:rPr lang="cs-CZ" sz="2400" dirty="0">
                <a:latin typeface="Calibri" panose="020F0502020204030204" pitchFamily="34" charset="0"/>
              </a:rPr>
              <a:t> je nejen </a:t>
            </a:r>
            <a:r>
              <a:rPr lang="cs-CZ" sz="2400" dirty="0" smtClean="0">
                <a:latin typeface="Calibri" panose="020F0502020204030204" pitchFamily="34" charset="0"/>
              </a:rPr>
              <a:t>teologická kniha, ale i kniha historická.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Během </a:t>
            </a:r>
            <a:r>
              <a:rPr lang="cs-CZ" sz="2400" dirty="0">
                <a:latin typeface="Calibri" panose="020F0502020204030204" pitchFamily="34" charset="0"/>
              </a:rPr>
              <a:t>19. a 20. století objeveny a zrekonstruovány starověké dějiny mnoha oblastí Blízkého Východu. </a:t>
            </a:r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I </a:t>
            </a:r>
            <a:r>
              <a:rPr lang="cs-CZ" sz="2400" dirty="0">
                <a:latin typeface="Calibri" panose="020F0502020204030204" pitchFamily="34" charset="0"/>
              </a:rPr>
              <a:t>dnes je Bible cenným historickým dokumentem, který pomáhá při archeologických výzkumech a poznávání dějin </a:t>
            </a:r>
            <a:r>
              <a:rPr lang="cs-CZ" sz="2400" dirty="0" smtClean="0">
                <a:latin typeface="Calibri" panose="020F0502020204030204" pitchFamily="34" charset="0"/>
              </a:rPr>
              <a:t>Blízkého Východu</a:t>
            </a:r>
          </a:p>
          <a:p>
            <a:r>
              <a:rPr lang="cs-CZ" sz="2400" b="1" u="sng" dirty="0">
                <a:solidFill>
                  <a:srgbClr val="FFFF00"/>
                </a:solidFill>
                <a:latin typeface="Calibri" panose="020F0502020204030204" pitchFamily="34" charset="0"/>
              </a:rPr>
              <a:t>Bible</a:t>
            </a:r>
            <a:r>
              <a:rPr lang="cs-CZ" sz="2400" u="sng" dirty="0">
                <a:latin typeface="Calibri" panose="020F0502020204030204" pitchFamily="34" charset="0"/>
              </a:rPr>
              <a:t> obsahuje mnoho básní, písní, ale je také zdrojem dnes běžně používaných přísloví</a:t>
            </a:r>
            <a:r>
              <a:rPr lang="cs-CZ" sz="2400" dirty="0">
                <a:latin typeface="Calibri" panose="020F0502020204030204" pitchFamily="34" charset="0"/>
              </a:rPr>
              <a:t> – např. „pýcha předchází pád“ (</a:t>
            </a:r>
            <a:r>
              <a:rPr lang="cs-CZ" sz="2400" dirty="0" smtClean="0">
                <a:latin typeface="Calibri" panose="020F0502020204030204" pitchFamily="34" charset="0"/>
              </a:rPr>
              <a:t>Př.16,18)</a:t>
            </a:r>
          </a:p>
          <a:p>
            <a:r>
              <a:rPr lang="cs-CZ" sz="2400" b="1" u="sng" dirty="0">
                <a:solidFill>
                  <a:srgbClr val="FFFF00"/>
                </a:solidFill>
                <a:latin typeface="Calibri" panose="020F0502020204030204" pitchFamily="34" charset="0"/>
              </a:rPr>
              <a:t>Bible</a:t>
            </a:r>
            <a:r>
              <a:rPr lang="cs-CZ" sz="2400" u="sng" dirty="0">
                <a:latin typeface="Calibri" panose="020F0502020204030204" pitchFamily="34" charset="0"/>
              </a:rPr>
              <a:t> je plná proroctví – přibližuje úžasnou budoucnost!</a:t>
            </a:r>
            <a:r>
              <a:rPr lang="cs-CZ" sz="2400" dirty="0">
                <a:latin typeface="Calibri" panose="020F0502020204030204" pitchFamily="34" charset="0"/>
              </a:rPr>
              <a:t> – obsahuje stovky různých prorockých předpovědí – z nichž mnohé se vyplnily, i když byly předpovězeny několik set let před tím, než se staly. </a:t>
            </a:r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Přibližuje život </a:t>
            </a:r>
            <a:r>
              <a:rPr lang="cs-CZ" sz="2400" dirty="0">
                <a:latin typeface="Calibri" panose="020F0502020204030204" pitchFamily="34" charset="0"/>
              </a:rPr>
              <a:t>bez problémů, starostí, nemocí, trápení – život věčný. Záleží ovšem na rozhodnutí každého jedince...</a:t>
            </a:r>
          </a:p>
        </p:txBody>
      </p:sp>
    </p:spTree>
    <p:extLst>
      <p:ext uri="{BB962C8B-B14F-4D97-AF65-F5344CB8AC3E}">
        <p14:creationId xmlns:p14="http://schemas.microsoft.com/office/powerpoint/2010/main" val="1217146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/>
          <a:lstStyle/>
          <a:p>
            <a:r>
              <a:rPr lang="cs-CZ" b="1" u="sng" dirty="0">
                <a:solidFill>
                  <a:srgbClr val="FFFF00"/>
                </a:solidFill>
              </a:rPr>
              <a:t>Bible </a:t>
            </a:r>
            <a:r>
              <a:rPr lang="cs-CZ" u="sng" dirty="0"/>
              <a:t>obsahuje praktické rady pro kvalitní a plnohodnotný život v současnosti, ale i v budoucnosti</a:t>
            </a:r>
            <a:r>
              <a:rPr lang="cs-CZ" dirty="0"/>
              <a:t> – např. otázky partnerských a mezilidských vztahů (jak vybírat správného partnera, jak řešit konflikty, nespravedlnost, apod.), otázky odpočinku, vzdělávání, zdraví a stravy </a:t>
            </a:r>
            <a:r>
              <a:rPr lang="cs-CZ" dirty="0" smtClean="0"/>
              <a:t>, nebo </a:t>
            </a:r>
            <a:r>
              <a:rPr lang="cs-CZ" dirty="0"/>
              <a:t>způsobu, jak získat vnitřní klid, pokoj, radost, štěstí a dokonce i věčný život. </a:t>
            </a:r>
            <a:endParaRPr lang="cs-CZ" dirty="0" smtClean="0"/>
          </a:p>
          <a:p>
            <a:r>
              <a:rPr lang="cs-CZ" b="1" dirty="0" smtClean="0">
                <a:solidFill>
                  <a:srgbClr val="FFFF00"/>
                </a:solidFill>
              </a:rPr>
              <a:t>Bibl</a:t>
            </a:r>
            <a:r>
              <a:rPr lang="cs-CZ" dirty="0" smtClean="0">
                <a:solidFill>
                  <a:srgbClr val="FFFF00"/>
                </a:solidFill>
              </a:rPr>
              <a:t>e </a:t>
            </a:r>
            <a:r>
              <a:rPr lang="cs-CZ" dirty="0"/>
              <a:t>je také v mnoha zemích základem právních řádů – zejména ústav (např. USA</a:t>
            </a:r>
            <a:r>
              <a:rPr lang="cs-CZ" dirty="0" smtClean="0"/>
              <a:t>).</a:t>
            </a:r>
          </a:p>
          <a:p>
            <a:r>
              <a:rPr lang="cs-CZ" b="1" u="sng" dirty="0">
                <a:solidFill>
                  <a:srgbClr val="FFFF00"/>
                </a:solidFill>
              </a:rPr>
              <a:t>Bible</a:t>
            </a:r>
            <a:r>
              <a:rPr lang="cs-CZ" u="sng" dirty="0"/>
              <a:t> obsahuje odpovědi na mnohé důležité otázky</a:t>
            </a:r>
            <a:r>
              <a:rPr lang="cs-CZ" dirty="0"/>
              <a:t> – např. kde se vzalo zlo, bolest a utrpení, zda existuje jeho řešení a jaké </a:t>
            </a:r>
            <a:r>
              <a:rPr lang="cs-CZ" dirty="0" smtClean="0"/>
              <a:t>je</a:t>
            </a:r>
            <a:r>
              <a:rPr lang="cs-CZ" dirty="0"/>
              <a:t> </a:t>
            </a:r>
            <a:r>
              <a:rPr lang="cs-CZ" dirty="0" smtClean="0"/>
              <a:t>…</a:t>
            </a:r>
          </a:p>
          <a:p>
            <a:r>
              <a:rPr lang="cs-CZ" dirty="0" smtClean="0"/>
              <a:t>Zda existuje </a:t>
            </a:r>
            <a:r>
              <a:rPr lang="cs-CZ" dirty="0"/>
              <a:t>posmrtný </a:t>
            </a:r>
            <a:r>
              <a:rPr lang="cs-CZ" dirty="0" smtClean="0"/>
              <a:t>život</a:t>
            </a:r>
            <a:r>
              <a:rPr lang="cs-CZ" dirty="0"/>
              <a:t> </a:t>
            </a:r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3685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rgbClr val="FFFF00"/>
                </a:solidFill>
                <a:latin typeface="Calibri" panose="020F0502020204030204" pitchFamily="34" charset="0"/>
              </a:rPr>
              <a:t>Bible</a:t>
            </a:r>
            <a:r>
              <a:rPr lang="cs-CZ" sz="2400" dirty="0">
                <a:latin typeface="Calibri" panose="020F0502020204030204" pitchFamily="34" charset="0"/>
              </a:rPr>
              <a:t> pojednává o Naději, Jistotě a především o Lásce – o naději na kvalitní, smysluplný a plnohodnotný život. </a:t>
            </a:r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b="1" dirty="0">
                <a:solidFill>
                  <a:srgbClr val="FFFF00"/>
                </a:solidFill>
                <a:latin typeface="Calibri" panose="020F0502020204030204" pitchFamily="34" charset="0"/>
              </a:rPr>
              <a:t>Bible</a:t>
            </a:r>
            <a:r>
              <a:rPr lang="cs-CZ" sz="2400" dirty="0">
                <a:latin typeface="Calibri" panose="020F0502020204030204" pitchFamily="34" charset="0"/>
              </a:rPr>
              <a:t> přibližuje to, jak je možné jednou získat věčný život </a:t>
            </a:r>
            <a:r>
              <a:rPr lang="cs-CZ" sz="2400" dirty="0" smtClean="0">
                <a:latin typeface="Calibri" panose="020F0502020204030204" pitchFamily="34" charset="0"/>
              </a:rPr>
              <a:t>.</a:t>
            </a:r>
          </a:p>
          <a:p>
            <a:r>
              <a:rPr lang="cs-CZ" sz="2400" b="1" dirty="0">
                <a:solidFill>
                  <a:srgbClr val="FFFF00"/>
                </a:solidFill>
                <a:latin typeface="Calibri" panose="020F0502020204030204" pitchFamily="34" charset="0"/>
              </a:rPr>
              <a:t>Bible</a:t>
            </a:r>
            <a:r>
              <a:rPr lang="cs-CZ" sz="2400" dirty="0">
                <a:latin typeface="Calibri" panose="020F0502020204030204" pitchFamily="34" charset="0"/>
              </a:rPr>
              <a:t> pojednává o tom, jak bychom se měli chovat a co nám naše </a:t>
            </a:r>
            <a:r>
              <a:rPr lang="cs-CZ" sz="2400" dirty="0" smtClean="0">
                <a:latin typeface="Calibri" panose="020F0502020204030204" pitchFamily="34" charset="0"/>
              </a:rPr>
              <a:t>jedná</a:t>
            </a:r>
            <a:r>
              <a:rPr lang="cs-CZ" sz="2400" dirty="0">
                <a:latin typeface="Calibri" panose="020F0502020204030204" pitchFamily="34" charset="0"/>
              </a:rPr>
              <a:t>ní zákonitě přinese (pozitivní či negativní důsledky)</a:t>
            </a:r>
          </a:p>
          <a:p>
            <a:r>
              <a:rPr lang="cs-CZ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ukázka </a:t>
            </a:r>
            <a:r>
              <a:rPr lang="cs-CZ" sz="2400" dirty="0">
                <a:solidFill>
                  <a:srgbClr val="FFFF00"/>
                </a:solidFill>
                <a:latin typeface="Calibri" panose="020F0502020204030204" pitchFamily="34" charset="0"/>
              </a:rPr>
              <a:t>ze Starého zákona:</a:t>
            </a:r>
            <a:r>
              <a:rPr lang="cs-CZ" sz="2400" dirty="0">
                <a:latin typeface="Calibri" panose="020F0502020204030204" pitchFamily="34" charset="0"/>
              </a:rPr>
              <a:t/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i="1" dirty="0">
                <a:latin typeface="Calibri" panose="020F0502020204030204" pitchFamily="34" charset="0"/>
              </a:rPr>
              <a:t>„Nevzrušuj se kvůli </a:t>
            </a:r>
            <a:r>
              <a:rPr lang="cs-CZ" sz="2400" i="1" dirty="0" err="1">
                <a:latin typeface="Calibri" panose="020F0502020204030204" pitchFamily="34" charset="0"/>
              </a:rPr>
              <a:t>zlovolníkům</a:t>
            </a:r>
            <a:r>
              <a:rPr lang="cs-CZ" sz="2400" i="1" dirty="0">
                <a:latin typeface="Calibri" panose="020F0502020204030204" pitchFamily="34" charset="0"/>
              </a:rPr>
              <a:t>, nezáviď těm, kdo jednají podle. Uvadají rychle jako tráva, jak zelené býlí zvadnou. Doufej v Hospodina, konej dobro, v zemi přebývej a zachovávej věrnost. Hledej blaho v Hospodinu (Pánu Bohu), dá ti vše, oč požádá tvé srdce. Svou cestu svěř Hospodinu, doufej v něho, on sám bude jednat.“  (Žalm 37,1-5)</a:t>
            </a:r>
            <a:r>
              <a:rPr lang="cs-CZ" sz="2400" dirty="0">
                <a:latin typeface="Calibri" panose="020F0502020204030204" pitchFamily="34" charset="0"/>
              </a:rPr>
              <a:t/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i="1" dirty="0">
                <a:latin typeface="Calibri" panose="020F0502020204030204" pitchFamily="34" charset="0"/>
              </a:rPr>
              <a:t>„Neboj se, vždyť já jsem s tebou, nerozhlížej se úzkostlivě, já jsem tvůj Bůh…“ (Izajáš 41,10</a:t>
            </a:r>
            <a:r>
              <a:rPr lang="cs-CZ" sz="2400" i="1" dirty="0" smtClean="0">
                <a:latin typeface="Calibri" panose="020F0502020204030204" pitchFamily="34" charset="0"/>
              </a:rPr>
              <a:t>)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9612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987824" y="2636912"/>
            <a:ext cx="4536504" cy="1219200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Opakování</a:t>
            </a:r>
            <a:endParaRPr lang="cs-CZ" sz="3600" b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25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496944" cy="10801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400" b="1" dirty="0">
                <a:solidFill>
                  <a:schemeClr val="tx1"/>
                </a:solidFill>
                <a:latin typeface="Calibri" panose="020F0502020204030204" pitchFamily="34" charset="0"/>
              </a:rPr>
              <a:t>S</a:t>
            </a:r>
            <a:r>
              <a:rPr lang="cs-CZ" sz="24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tarověká literatura </a:t>
            </a:r>
            <a:r>
              <a:rPr lang="cs-CZ" sz="2400" b="1" dirty="0" smtClean="0">
                <a:latin typeface="Calibri" panose="020F0502020204030204" pitchFamily="34" charset="0"/>
              </a:rPr>
              <a:t>hebrejská</a:t>
            </a:r>
            <a:br>
              <a:rPr lang="cs-CZ" sz="2400" b="1" dirty="0" smtClean="0">
                <a:latin typeface="Calibri" panose="020F0502020204030204" pitchFamily="34" charset="0"/>
              </a:rPr>
            </a:br>
            <a:r>
              <a:rPr lang="cs-CZ" sz="2400" b="1" dirty="0" smtClean="0">
                <a:latin typeface="Calibri" panose="020F0502020204030204" pitchFamily="34" charset="0"/>
              </a:rPr>
              <a:t>Poselství Bible</a:t>
            </a:r>
            <a:endParaRPr lang="cs-CZ" sz="24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5361" name="Rectangle 3"/>
          <p:cNvSpPr>
            <a:spLocks noGrp="1"/>
          </p:cNvSpPr>
          <p:nvPr>
            <p:ph idx="4294967295"/>
          </p:nvPr>
        </p:nvSpPr>
        <p:spPr>
          <a:xfrm>
            <a:off x="755576" y="1196752"/>
            <a:ext cx="7704856" cy="547260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cs-CZ" sz="900" dirty="0" smtClean="0"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Vzdělávací oblast:	</a:t>
            </a:r>
            <a:r>
              <a:rPr lang="cs-CZ" sz="1800" b="1" dirty="0" smtClean="0">
                <a:solidFill>
                  <a:schemeClr val="tx2"/>
                </a:solidFill>
                <a:latin typeface="Calibri" pitchFamily="34" charset="0"/>
              </a:rPr>
              <a:t>Jazyk a jazyková komunikace.</a:t>
            </a: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Předmět:		</a:t>
            </a:r>
            <a:r>
              <a:rPr lang="cs-CZ" sz="1800" b="1" dirty="0" smtClean="0">
                <a:solidFill>
                  <a:schemeClr val="tx2"/>
                </a:solidFill>
                <a:latin typeface="Calibri" pitchFamily="34" charset="0"/>
              </a:rPr>
              <a:t>Český jazyk a literatura</a:t>
            </a: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Ročník:		</a:t>
            </a:r>
            <a:r>
              <a:rPr lang="cs-CZ" sz="1800" b="1" dirty="0">
                <a:solidFill>
                  <a:schemeClr val="tx2"/>
                </a:solidFill>
                <a:latin typeface="Calibri" pitchFamily="34" charset="0"/>
              </a:rPr>
              <a:t>1</a:t>
            </a:r>
            <a:r>
              <a:rPr lang="cs-CZ" sz="1800" b="1" dirty="0" smtClean="0">
                <a:solidFill>
                  <a:schemeClr val="tx2"/>
                </a:solidFill>
                <a:latin typeface="Calibri" pitchFamily="34" charset="0"/>
              </a:rPr>
              <a:t>.</a:t>
            </a: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Autor:		</a:t>
            </a:r>
            <a:r>
              <a:rPr lang="cs-CZ" sz="1800" b="1" dirty="0" smtClean="0">
                <a:solidFill>
                  <a:schemeClr val="tx2"/>
                </a:solidFill>
                <a:latin typeface="Calibri" pitchFamily="34" charset="0"/>
              </a:rPr>
              <a:t>Mgr. Martina Sedlářová</a:t>
            </a:r>
          </a:p>
          <a:p>
            <a:pPr>
              <a:buFont typeface="Arial" charset="0"/>
              <a:buNone/>
            </a:pPr>
            <a:endParaRPr lang="cs-CZ" sz="900" b="1" dirty="0" smtClean="0">
              <a:solidFill>
                <a:schemeClr val="tx2"/>
              </a:solidFill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Časový rozsah:	1 vyučovací hodina</a:t>
            </a: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Pomůcky:		žádné</a:t>
            </a:r>
          </a:p>
          <a:p>
            <a:pPr>
              <a:buFont typeface="Arial" charset="0"/>
              <a:buNone/>
            </a:pPr>
            <a:endParaRPr lang="cs-CZ" sz="900" dirty="0" smtClean="0">
              <a:solidFill>
                <a:schemeClr val="tx2"/>
              </a:solidFill>
              <a:latin typeface="Calibri" pitchFamily="34" charset="0"/>
            </a:endParaRPr>
          </a:p>
          <a:p>
            <a:pPr>
              <a:buFont typeface="Arial" charset="0"/>
              <a:buNone/>
            </a:pP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Klíčová slova: Žalmy, Přísloví, Antonín Dvořák, Biblické písně, Ježíš, Šalomoun, král David, Izajáš</a:t>
            </a:r>
          </a:p>
          <a:p>
            <a:pPr>
              <a:buFont typeface="Arial" charset="0"/>
              <a:buNone/>
            </a:pPr>
            <a:r>
              <a:rPr lang="cs-CZ" sz="1800" b="1" dirty="0" smtClean="0">
                <a:solidFill>
                  <a:schemeClr val="tx2"/>
                </a:solidFill>
                <a:latin typeface="Calibri" pitchFamily="34" charset="0"/>
              </a:rPr>
              <a:t>Anotace: </a:t>
            </a: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	</a:t>
            </a:r>
          </a:p>
          <a:p>
            <a:pPr>
              <a:buFont typeface="Arial" charset="0"/>
              <a:buNone/>
            </a:pPr>
            <a:r>
              <a:rPr lang="cs-CZ" sz="1800" dirty="0">
                <a:solidFill>
                  <a:schemeClr val="tx2"/>
                </a:solidFill>
                <a:latin typeface="Calibri" pitchFamily="34" charset="0"/>
              </a:rPr>
              <a:t>	</a:t>
            </a: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Žák </a:t>
            </a:r>
            <a:r>
              <a:rPr lang="cs-CZ" sz="1800" dirty="0">
                <a:solidFill>
                  <a:schemeClr val="tx2"/>
                </a:solidFill>
                <a:latin typeface="Calibri" pitchFamily="34" charset="0"/>
              </a:rPr>
              <a:t>se z prezentace </a:t>
            </a: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dozví o významu a poselství Bible pro současnost.  Seznámí  se s </a:t>
            </a:r>
            <a:r>
              <a:rPr lang="cs-CZ" sz="1800" dirty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některými ukázkami Přísloví a Žalmů. V </a:t>
            </a:r>
            <a:r>
              <a:rPr lang="cs-CZ" sz="1800" dirty="0">
                <a:solidFill>
                  <a:schemeClr val="tx2"/>
                </a:solidFill>
                <a:latin typeface="Calibri" pitchFamily="34" charset="0"/>
              </a:rPr>
              <a:t>závěru prezentace se nachází test pro </a:t>
            </a: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zopakování </a:t>
            </a:r>
            <a:r>
              <a:rPr lang="cs-CZ" sz="1800" dirty="0">
                <a:solidFill>
                  <a:schemeClr val="tx2"/>
                </a:solidFill>
                <a:latin typeface="Calibri" pitchFamily="34" charset="0"/>
              </a:rPr>
              <a:t>látky formou </a:t>
            </a:r>
            <a:r>
              <a:rPr lang="cs-CZ" sz="1800" dirty="0" smtClean="0">
                <a:solidFill>
                  <a:schemeClr val="tx2"/>
                </a:solidFill>
                <a:latin typeface="Calibri" pitchFamily="34" charset="0"/>
              </a:rPr>
              <a:t>otevřených i uzavřených </a:t>
            </a:r>
            <a:r>
              <a:rPr lang="cs-CZ" sz="1800" dirty="0">
                <a:solidFill>
                  <a:schemeClr val="tx2"/>
                </a:solidFill>
                <a:latin typeface="Calibri" pitchFamily="34" charset="0"/>
              </a:rPr>
              <a:t>otázek.</a:t>
            </a:r>
            <a:endParaRPr lang="cs-CZ" sz="1800" b="1" dirty="0" smtClean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68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Co je největším poselstvím Bible?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Naděje v život věčný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8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Co vyjadřují Žalmy?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vyjadřují pocit </a:t>
            </a:r>
            <a:r>
              <a:rPr lang="cs-CZ" dirty="0">
                <a:latin typeface="Calibri" panose="020F0502020204030204" pitchFamily="34" charset="0"/>
              </a:rPr>
              <a:t>trpících </a:t>
            </a:r>
            <a:r>
              <a:rPr lang="cs-CZ" dirty="0" smtClean="0">
                <a:latin typeface="Calibri" panose="020F0502020204030204" pitchFamily="34" charset="0"/>
              </a:rPr>
              <a:t>lidí 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důvěru </a:t>
            </a:r>
            <a:r>
              <a:rPr lang="cs-CZ" dirty="0">
                <a:latin typeface="Calibri" panose="020F0502020204030204" pitchFamily="34" charset="0"/>
              </a:rPr>
              <a:t>v pomoc Boha, </a:t>
            </a:r>
            <a:endParaRPr lang="cs-CZ" dirty="0" smtClean="0">
              <a:latin typeface="Calibri" panose="020F0502020204030204" pitchFamily="34" charset="0"/>
            </a:endParaRP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nakonec </a:t>
            </a:r>
            <a:r>
              <a:rPr lang="cs-CZ" dirty="0">
                <a:latin typeface="Calibri" panose="020F0502020204030204" pitchFamily="34" charset="0"/>
              </a:rPr>
              <a:t>radost z vyslyšení a naděje na </a:t>
            </a:r>
            <a:r>
              <a:rPr lang="cs-CZ" dirty="0" smtClean="0">
                <a:latin typeface="Calibri" panose="020F0502020204030204" pitchFamily="34" charset="0"/>
              </a:rPr>
              <a:t>osvobození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8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Co vyjadřují Přísloví?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výklad židovské morálky a </a:t>
            </a:r>
            <a:r>
              <a:rPr lang="cs-CZ" dirty="0" smtClean="0">
                <a:latin typeface="Calibri" panose="020F0502020204030204" pitchFamily="34" charset="0"/>
              </a:rPr>
              <a:t>víry </a:t>
            </a:r>
            <a:endParaRPr lang="cs-CZ" dirty="0">
              <a:latin typeface="Calibri" panose="020F0502020204030204" pitchFamily="34" charset="0"/>
            </a:endParaRPr>
          </a:p>
          <a:p>
            <a:pPr lvl="1"/>
            <a:r>
              <a:rPr lang="cs-CZ" dirty="0">
                <a:latin typeface="Calibri" panose="020F0502020204030204" pitchFamily="34" charset="0"/>
              </a:rPr>
              <a:t>tvoří součást lidové slovesnosti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endParaRPr lang="cs-CZ" sz="2400" b="1" dirty="0" smtClean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endParaRPr lang="cs-CZ" sz="2400" b="1" dirty="0" smtClean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endParaRPr lang="cs-CZ" sz="2800" dirty="0" smtClean="0">
              <a:solidFill>
                <a:srgbClr val="FFFF00"/>
              </a:solidFill>
            </a:endParaRPr>
          </a:p>
          <a:p>
            <a:endParaRPr lang="cs-CZ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81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Které přísloví tě nejvíce zaujalo?</a:t>
            </a:r>
          </a:p>
          <a:p>
            <a:endParaRPr lang="cs-CZ" sz="2800" b="1" dirty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r>
              <a:rPr lang="cs-CZ" sz="28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Vyjmenuj alespoň čtyři poselství Bible aktuální pro současnost.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Je cenným </a:t>
            </a:r>
            <a:r>
              <a:rPr lang="cs-CZ" dirty="0">
                <a:latin typeface="Calibri" panose="020F0502020204030204" pitchFamily="34" charset="0"/>
              </a:rPr>
              <a:t>historickým </a:t>
            </a:r>
            <a:r>
              <a:rPr lang="cs-CZ" dirty="0" smtClean="0">
                <a:latin typeface="Calibri" panose="020F0502020204030204" pitchFamily="34" charset="0"/>
              </a:rPr>
              <a:t>dokumentem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obsahuje mnoho básní, písní, ale je také zdrojem dnes běžně používaných </a:t>
            </a:r>
            <a:r>
              <a:rPr lang="cs-CZ" dirty="0" smtClean="0">
                <a:latin typeface="Calibri" panose="020F0502020204030204" pitchFamily="34" charset="0"/>
              </a:rPr>
              <a:t>přísloví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je také v mnoha zemích základem právních řádů – zejména ústav (např. USA</a:t>
            </a:r>
            <a:r>
              <a:rPr lang="cs-CZ" dirty="0" smtClean="0">
                <a:latin typeface="Calibri" panose="020F0502020204030204" pitchFamily="34" charset="0"/>
              </a:rPr>
              <a:t>)</a:t>
            </a:r>
          </a:p>
          <a:p>
            <a:pPr lvl="1"/>
            <a:r>
              <a:rPr lang="cs-CZ" dirty="0">
                <a:latin typeface="Calibri" panose="020F0502020204030204" pitchFamily="34" charset="0"/>
              </a:rPr>
              <a:t>obsahuje praktické rady pro kvalitní a plnohodnotný život v </a:t>
            </a:r>
            <a:r>
              <a:rPr lang="cs-CZ" dirty="0" smtClean="0">
                <a:latin typeface="Calibri" panose="020F0502020204030204" pitchFamily="34" charset="0"/>
              </a:rPr>
              <a:t>současnosti </a:t>
            </a:r>
            <a:r>
              <a:rPr lang="cs-CZ" dirty="0">
                <a:latin typeface="Calibri" panose="020F0502020204030204" pitchFamily="34" charset="0"/>
              </a:rPr>
              <a:t>i v </a:t>
            </a:r>
            <a:r>
              <a:rPr lang="cs-CZ" dirty="0" smtClean="0">
                <a:latin typeface="Calibri" panose="020F0502020204030204" pitchFamily="34" charset="0"/>
              </a:rPr>
              <a:t>budoucnosti</a:t>
            </a:r>
          </a:p>
          <a:p>
            <a:pPr lvl="1"/>
            <a:r>
              <a:rPr lang="cs-CZ" dirty="0" smtClean="0">
                <a:latin typeface="Calibri" panose="020F0502020204030204" pitchFamily="34" charset="0"/>
              </a:rPr>
              <a:t>Pojednává o</a:t>
            </a:r>
            <a:r>
              <a:rPr lang="cs-CZ" dirty="0">
                <a:latin typeface="Calibri" panose="020F0502020204030204" pitchFamily="34" charset="0"/>
              </a:rPr>
              <a:t> naději na kvalitní, smysluplný a plnohodnotný život. 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endParaRPr lang="cs-CZ" sz="2400" b="1" dirty="0" smtClean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endParaRPr lang="cs-CZ" sz="2800" b="1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14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latin typeface="Calibri" panose="020F0502020204030204" pitchFamily="34" charset="0"/>
              </a:rPr>
              <a:t>Jeruzalémská Bible: Písmo svaté vydané Jeruzalémskou biblickou školou. 1. české vyd. Překlad František X Halas, Dagmar Halasová. Praha: Krystal OP, 2009, 2229 s., 3 l. obr. </a:t>
            </a:r>
            <a:r>
              <a:rPr lang="cs-CZ" sz="2400" dirty="0" err="1">
                <a:latin typeface="Calibri" panose="020F0502020204030204" pitchFamily="34" charset="0"/>
              </a:rPr>
              <a:t>příl</a:t>
            </a:r>
            <a:r>
              <a:rPr lang="cs-CZ" sz="2400" dirty="0">
                <a:latin typeface="Calibri" panose="020F0502020204030204" pitchFamily="34" charset="0"/>
              </a:rPr>
              <a:t>. (mapy). ISBN </a:t>
            </a:r>
            <a:r>
              <a:rPr lang="cs-CZ" sz="2400" dirty="0" smtClean="0">
                <a:latin typeface="Calibri" panose="020F0502020204030204" pitchFamily="34" charset="0"/>
              </a:rPr>
              <a:t>978-808-7183-113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Použité zdroje</a:t>
            </a:r>
            <a:endParaRPr lang="cs-CZ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21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008112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cs-CZ" sz="4400" dirty="0" smtClean="0">
                <a:solidFill>
                  <a:srgbClr val="FFFF00"/>
                </a:solidFill>
                <a:latin typeface="Calibri" pitchFamily="34" charset="0"/>
              </a:rPr>
              <a:t>KONEC</a:t>
            </a:r>
            <a:endParaRPr lang="cs-CZ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6" name="Rectangle 2"/>
          <p:cNvSpPr txBox="1">
            <a:spLocks/>
          </p:cNvSpPr>
          <p:nvPr/>
        </p:nvSpPr>
        <p:spPr bwMode="auto">
          <a:xfrm>
            <a:off x="457200" y="54546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tx2"/>
              </a:solidFill>
              <a:latin typeface="+mj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>
                <a:solidFill>
                  <a:schemeClr val="tx2"/>
                </a:solidFill>
                <a:latin typeface="+mj-lt"/>
              </a:rPr>
              <a:t>Pokud není uvedeno jinak, jsou použité objekty vlastní originální tvorbou autora.  Materiál je určen pro bezplatné používání pro potřeby výuky a vzdělávání na všech typech škol a školských zařízení. Jakékoliv další využití podléhá autorskému zákonu. Veškerá vlastní díla autora (fotografie, videa) lze bezplatně dále používat i šířit při uvedení autorova jména.</a:t>
            </a:r>
            <a:endParaRPr lang="cs-CZ" sz="1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5254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Biblické texty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Poselství Bible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7094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Největším poselstvím Bible je </a:t>
            </a:r>
            <a:r>
              <a:rPr lang="cs-CZ" sz="2400" u="sng" dirty="0" smtClean="0">
                <a:solidFill>
                  <a:srgbClr val="FFFF00"/>
                </a:solidFill>
                <a:latin typeface="Calibri" panose="020F0502020204030204" pitchFamily="34" charset="0"/>
              </a:rPr>
              <a:t>naděje</a:t>
            </a:r>
            <a:r>
              <a:rPr lang="cs-CZ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 pro každého člověka, který uvěří v </a:t>
            </a:r>
            <a:r>
              <a:rPr lang="cs-CZ" sz="2400" dirty="0">
                <a:solidFill>
                  <a:srgbClr val="FFFF00"/>
                </a:solidFill>
                <a:latin typeface="Calibri" panose="020F0502020204030204" pitchFamily="34" charset="0"/>
              </a:rPr>
              <a:t>J</a:t>
            </a:r>
            <a:r>
              <a:rPr lang="cs-CZ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ežíše Krista</a:t>
            </a:r>
          </a:p>
          <a:p>
            <a:r>
              <a:rPr lang="cs-CZ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Tou nadějí je život věčný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Jednotlivé </a:t>
            </a:r>
            <a:r>
              <a:rPr lang="cs-CZ" sz="2400" dirty="0">
                <a:latin typeface="Calibri" panose="020F0502020204030204" pitchFamily="34" charset="0"/>
              </a:rPr>
              <a:t>knihy Bible pocházejí z různých historických období, </a:t>
            </a:r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přesto Bible </a:t>
            </a:r>
            <a:r>
              <a:rPr lang="cs-CZ" sz="2400" dirty="0">
                <a:latin typeface="Calibri" panose="020F0502020204030204" pitchFamily="34" charset="0"/>
              </a:rPr>
              <a:t>předává jisté ucelené </a:t>
            </a:r>
            <a:r>
              <a:rPr lang="cs-CZ" sz="2400" dirty="0" smtClean="0">
                <a:latin typeface="Calibri" panose="020F0502020204030204" pitchFamily="34" charset="0"/>
              </a:rPr>
              <a:t>poselství</a:t>
            </a:r>
          </a:p>
          <a:p>
            <a:r>
              <a:rPr lang="cs-CZ" sz="2400" dirty="0">
                <a:latin typeface="Calibri" panose="020F0502020204030204" pitchFamily="34" charset="0"/>
              </a:rPr>
              <a:t>lidé odmítli Boží plán a </a:t>
            </a:r>
            <a:r>
              <a:rPr lang="cs-CZ" sz="2400" dirty="0" smtClean="0">
                <a:latin typeface="Calibri" panose="020F0502020204030204" pitchFamily="34" charset="0"/>
              </a:rPr>
              <a:t>zhřešili, proto nikdo </a:t>
            </a:r>
            <a:r>
              <a:rPr lang="cs-CZ" sz="2400" dirty="0">
                <a:latin typeface="Calibri" panose="020F0502020204030204" pitchFamily="34" charset="0"/>
              </a:rPr>
              <a:t>z nich tak nemohl přijít přímo k Bohu, </a:t>
            </a:r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Bůh </a:t>
            </a:r>
            <a:r>
              <a:rPr lang="cs-CZ" sz="2400" dirty="0">
                <a:latin typeface="Calibri" panose="020F0502020204030204" pitchFamily="34" charset="0"/>
              </a:rPr>
              <a:t>se dával člověku poznat srozumitelným způsobem. </a:t>
            </a:r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Izraelský národ získal skrz Mojžíše od Boha zákon a uzavřel s ním smlouvu.</a:t>
            </a:r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836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Calibri" panose="020F0502020204030204" pitchFamily="34" charset="0"/>
              </a:rPr>
              <a:t>V průběhu </a:t>
            </a:r>
            <a:r>
              <a:rPr lang="cs-CZ" sz="2400" dirty="0">
                <a:latin typeface="Calibri" panose="020F0502020204030204" pitchFamily="34" charset="0"/>
              </a:rPr>
              <a:t>svých dějin odvracel od Boha a zase se k němu navracel. </a:t>
            </a:r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V </a:t>
            </a:r>
            <a:r>
              <a:rPr lang="cs-CZ" sz="2400" dirty="0">
                <a:latin typeface="Calibri" panose="020F0502020204030204" pitchFamily="34" charset="0"/>
              </a:rPr>
              <a:t>této době Bohem poslaní proroci, kromě napomínání Izraelců, aby se navrátili k Bohu, poukazovali také na to, že v zákonu, který Bůh lidem dal, nejsou pouze samoúčelné příkazy, ale že </a:t>
            </a:r>
            <a:r>
              <a:rPr lang="cs-CZ" sz="2400" dirty="0">
                <a:solidFill>
                  <a:srgbClr val="FFFF00"/>
                </a:solidFill>
                <a:latin typeface="Calibri" panose="020F0502020204030204" pitchFamily="34" charset="0"/>
              </a:rPr>
              <a:t>zákon odráží něco z vlastností Boha, který je dobrý a touží po co největším dobru </a:t>
            </a:r>
            <a:r>
              <a:rPr lang="cs-CZ" sz="2400" dirty="0" smtClean="0">
                <a:solidFill>
                  <a:srgbClr val="FFFF00"/>
                </a:solidFill>
                <a:latin typeface="Calibri" panose="020F0502020204030204" pitchFamily="34" charset="0"/>
              </a:rPr>
              <a:t>pro člověka.</a:t>
            </a:r>
          </a:p>
          <a:p>
            <a:r>
              <a:rPr lang="cs-CZ" sz="2400" dirty="0">
                <a:latin typeface="Calibri" panose="020F0502020204030204" pitchFamily="34" charset="0"/>
              </a:rPr>
              <a:t>zákon existuje proto, aby si lidé uvědomili, kde až je hranice „</a:t>
            </a:r>
            <a:r>
              <a:rPr lang="cs-CZ" sz="2400" dirty="0">
                <a:solidFill>
                  <a:srgbClr val="FFFF00"/>
                </a:solidFill>
                <a:latin typeface="Calibri" panose="020F0502020204030204" pitchFamily="34" charset="0"/>
              </a:rPr>
              <a:t>dobra“, „dokonalosti</a:t>
            </a:r>
            <a:r>
              <a:rPr lang="cs-CZ" sz="2400" dirty="0">
                <a:latin typeface="Calibri" panose="020F0502020204030204" pitchFamily="34" charset="0"/>
              </a:rPr>
              <a:t>“ a že ji nemůžou dosáhnout a proto potřebují </a:t>
            </a:r>
            <a:r>
              <a:rPr lang="cs-CZ" sz="2400" dirty="0">
                <a:solidFill>
                  <a:srgbClr val="FFFF00"/>
                </a:solidFill>
                <a:latin typeface="Calibri" panose="020F0502020204030204" pitchFamily="34" charset="0"/>
              </a:rPr>
              <a:t>odpuštění</a:t>
            </a:r>
            <a:r>
              <a:rPr lang="cs-CZ" sz="2400" dirty="0">
                <a:latin typeface="Calibri" panose="020F0502020204030204" pitchFamily="34" charset="0"/>
              </a:rPr>
              <a:t>, které </a:t>
            </a:r>
            <a:r>
              <a:rPr lang="cs-CZ" sz="2400" dirty="0" smtClean="0">
                <a:latin typeface="Calibri" panose="020F0502020204030204" pitchFamily="34" charset="0"/>
              </a:rPr>
              <a:t>je </a:t>
            </a:r>
            <a:r>
              <a:rPr lang="cs-CZ" sz="2400" dirty="0">
                <a:latin typeface="Calibri" panose="020F0502020204030204" pitchFamily="34" charset="0"/>
              </a:rPr>
              <a:t>Boží </a:t>
            </a:r>
            <a:r>
              <a:rPr lang="cs-CZ" sz="2400" dirty="0" smtClean="0">
                <a:latin typeface="Calibri" panose="020F0502020204030204" pitchFamily="34" charset="0"/>
              </a:rPr>
              <a:t>milostí </a:t>
            </a:r>
            <a:r>
              <a:rPr lang="cs-CZ" sz="2400" dirty="0">
                <a:latin typeface="Calibri" panose="020F0502020204030204" pitchFamily="34" charset="0"/>
              </a:rPr>
              <a:t>dovedeno k </a:t>
            </a:r>
            <a:r>
              <a:rPr lang="cs-CZ" sz="2400" dirty="0" smtClean="0">
                <a:latin typeface="Calibri" panose="020F0502020204030204" pitchFamily="34" charset="0"/>
              </a:rPr>
              <a:t>dokonalosti</a:t>
            </a:r>
          </a:p>
          <a:p>
            <a:endParaRPr lang="cs-CZ" sz="2400" dirty="0">
              <a:solidFill>
                <a:srgbClr val="FFFF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679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/>
          <a:lstStyle/>
          <a:p>
            <a:r>
              <a:rPr lang="cs-CZ" sz="2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Ježíš </a:t>
            </a:r>
            <a:r>
              <a:rPr lang="cs-CZ" sz="2400" dirty="0" smtClean="0">
                <a:latin typeface="Calibri" panose="020F0502020204030204" pitchFamily="34" charset="0"/>
              </a:rPr>
              <a:t>svou </a:t>
            </a:r>
            <a:r>
              <a:rPr lang="cs-CZ" sz="2400" dirty="0">
                <a:latin typeface="Calibri" panose="020F0502020204030204" pitchFamily="34" charset="0"/>
              </a:rPr>
              <a:t>smrtí a svým vzkříšením získal </a:t>
            </a:r>
            <a:r>
              <a:rPr lang="cs-CZ" sz="2400" dirty="0" smtClean="0">
                <a:latin typeface="Calibri" panose="020F0502020204030204" pitchFamily="34" charset="0"/>
              </a:rPr>
              <a:t>pro </a:t>
            </a:r>
            <a:r>
              <a:rPr lang="cs-CZ" sz="2400" dirty="0">
                <a:latin typeface="Calibri" panose="020F0502020204030204" pitchFamily="34" charset="0"/>
              </a:rPr>
              <a:t>ty, kdo </a:t>
            </a:r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v </a:t>
            </a:r>
            <a:r>
              <a:rPr lang="cs-CZ" sz="2400" b="1" dirty="0">
                <a:solidFill>
                  <a:srgbClr val="FFFF00"/>
                </a:solidFill>
                <a:latin typeface="Calibri" panose="020F0502020204030204" pitchFamily="34" charset="0"/>
              </a:rPr>
              <a:t>něho uvěřili</a:t>
            </a:r>
            <a:r>
              <a:rPr lang="cs-CZ" sz="2400" dirty="0">
                <a:latin typeface="Calibri" panose="020F0502020204030204" pitchFamily="34" charset="0"/>
              </a:rPr>
              <a:t>, záchranu a smíření s Bohem</a:t>
            </a:r>
            <a:r>
              <a:rPr lang="cs-CZ" sz="2400" dirty="0" smtClean="0">
                <a:latin typeface="Calibri" panose="020F0502020204030204" pitchFamily="34" charset="0"/>
              </a:rPr>
              <a:t>.</a:t>
            </a:r>
          </a:p>
          <a:p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</a:rPr>
              <a:t>Ježíš si vyvolil své učedníky, apoštoly, a na nich zbudoval nový Boží lid, který s nadějí očekává Ježíšův příchod na konci časů a naplnění jeho zaslíbení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9023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FFFF00"/>
                </a:solidFill>
                <a:latin typeface="Calibri" panose="020F0502020204030204" pitchFamily="34" charset="0"/>
              </a:rPr>
              <a:t>Žalmy</a:t>
            </a:r>
            <a:r>
              <a:rPr lang="cs-CZ" sz="2400" b="1" dirty="0">
                <a:solidFill>
                  <a:schemeClr val="folHlink"/>
                </a:solidFill>
                <a:latin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</a:rPr>
              <a:t>– připisovány Davidovy, 150 chvalozpěvů, na začátku vždy nářek – vyjádření pocitu trpících lidí, pak důvěra v pomoc Boha, na konci radost z vyslyšení a naděje na osvobození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Dokonalá, vytříbená forma, hluboká citovost (soubor vydán </a:t>
            </a:r>
            <a:r>
              <a:rPr lang="cs-CZ" sz="2400" dirty="0" smtClean="0">
                <a:latin typeface="Calibri" panose="020F0502020204030204" pitchFamily="34" charset="0"/>
              </a:rPr>
              <a:t>samostatně </a:t>
            </a:r>
            <a:r>
              <a:rPr lang="cs-CZ" sz="2400" dirty="0">
                <a:latin typeface="Calibri" panose="020F0502020204030204" pitchFamily="34" charset="0"/>
              </a:rPr>
              <a:t>jako žaltář</a:t>
            </a:r>
            <a:r>
              <a:rPr lang="cs-CZ" sz="2400" dirty="0" smtClean="0">
                <a:latin typeface="Calibri" panose="020F0502020204030204" pitchFamily="34" charset="0"/>
              </a:rPr>
              <a:t>)</a:t>
            </a:r>
          </a:p>
          <a:p>
            <a:pPr>
              <a:defRPr/>
            </a:pPr>
            <a:r>
              <a:rPr lang="cs-CZ" sz="2400" dirty="0">
                <a:latin typeface="Calibri" panose="020F0502020204030204" pitchFamily="34" charset="0"/>
              </a:rPr>
              <a:t>Některé jsou plné chvály </a:t>
            </a:r>
            <a:r>
              <a:rPr lang="cs-CZ" sz="2400" dirty="0" smtClean="0">
                <a:latin typeface="Calibri" panose="020F0502020204030204" pitchFamily="34" charset="0"/>
              </a:rPr>
              <a:t>Boha, vyjadřují </a:t>
            </a:r>
            <a:r>
              <a:rPr lang="cs-CZ" sz="2400" dirty="0">
                <a:latin typeface="Calibri" panose="020F0502020204030204" pitchFamily="34" charset="0"/>
              </a:rPr>
              <a:t>Bohu svoji </a:t>
            </a:r>
            <a:r>
              <a:rPr lang="cs-CZ" sz="2400" dirty="0" smtClean="0">
                <a:latin typeface="Calibri" panose="020F0502020204030204" pitchFamily="34" charset="0"/>
              </a:rPr>
              <a:t>vděčnost</a:t>
            </a:r>
          </a:p>
          <a:p>
            <a:pPr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 </a:t>
            </a:r>
            <a:r>
              <a:rPr lang="cs-CZ" sz="2400" dirty="0">
                <a:latin typeface="Calibri" panose="020F0502020204030204" pitchFamily="34" charset="0"/>
              </a:rPr>
              <a:t>a lásku. 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Jiné žalmy vyjadřují </a:t>
            </a:r>
            <a:r>
              <a:rPr lang="cs-CZ" sz="2400" dirty="0">
                <a:latin typeface="Calibri" panose="020F0502020204030204" pitchFamily="34" charset="0"/>
              </a:rPr>
              <a:t>pocity člověka v těžké životní situaci, mohou zase vlít naději tomu, kdo prochází podobným utrpením jako autor. </a:t>
            </a:r>
            <a:endParaRPr lang="cs-CZ" sz="2400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A </a:t>
            </a:r>
            <a:r>
              <a:rPr lang="cs-CZ" sz="2400" dirty="0">
                <a:latin typeface="Calibri" panose="020F0502020204030204" pitchFamily="34" charset="0"/>
              </a:rPr>
              <a:t>další </a:t>
            </a:r>
            <a:r>
              <a:rPr lang="cs-CZ" sz="2400" dirty="0" smtClean="0">
                <a:latin typeface="Calibri" panose="020F0502020204030204" pitchFamily="34" charset="0"/>
              </a:rPr>
              <a:t>žalmy -  </a:t>
            </a:r>
            <a:r>
              <a:rPr lang="cs-CZ" sz="2400" dirty="0">
                <a:latin typeface="Calibri" panose="020F0502020204030204" pitchFamily="34" charset="0"/>
              </a:rPr>
              <a:t>poučení, jak moudře prožít </a:t>
            </a:r>
            <a:r>
              <a:rPr lang="cs-CZ" sz="2400" dirty="0" smtClean="0">
                <a:latin typeface="Calibri" panose="020F0502020204030204" pitchFamily="34" charset="0"/>
              </a:rPr>
              <a:t>život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FF00"/>
                </a:solidFill>
              </a:rPr>
              <a:t>Žalmy </a:t>
            </a:r>
            <a:endParaRPr lang="cs-CZ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194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rgbClr val="FFFF00"/>
                </a:solidFill>
                <a:latin typeface="Calibri" panose="020F0502020204030204" pitchFamily="34" charset="0"/>
              </a:rPr>
              <a:t>Žalmy</a:t>
            </a:r>
            <a:r>
              <a:rPr lang="cs-CZ" sz="2400" dirty="0">
                <a:latin typeface="Calibri" panose="020F0502020204030204" pitchFamily="34" charset="0"/>
              </a:rPr>
              <a:t> byly také častou inspirací v umění. </a:t>
            </a:r>
            <a:endParaRPr lang="cs-CZ" sz="2400" dirty="0" smtClean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Například </a:t>
            </a:r>
            <a:r>
              <a:rPr lang="cs-CZ" sz="2400" dirty="0">
                <a:solidFill>
                  <a:srgbClr val="FFC000"/>
                </a:solidFill>
                <a:latin typeface="Calibri" panose="020F0502020204030204" pitchFamily="34" charset="0"/>
              </a:rPr>
              <a:t>Biblické písně </a:t>
            </a:r>
            <a:r>
              <a:rPr lang="cs-CZ" sz="2400" dirty="0">
                <a:solidFill>
                  <a:srgbClr val="FFFF00"/>
                </a:solidFill>
                <a:latin typeface="Calibri" panose="020F0502020204030204" pitchFamily="34" charset="0"/>
              </a:rPr>
              <a:t>Antonína Dvořáka </a:t>
            </a:r>
            <a:r>
              <a:rPr lang="cs-CZ" sz="2400" dirty="0">
                <a:latin typeface="Calibri" panose="020F0502020204030204" pitchFamily="34" charset="0"/>
              </a:rPr>
              <a:t>jsou inspirovány více než </a:t>
            </a:r>
            <a:r>
              <a:rPr lang="cs-CZ" sz="2400" dirty="0" smtClean="0">
                <a:latin typeface="Calibri" panose="020F0502020204030204" pitchFamily="34" charset="0"/>
              </a:rPr>
              <a:t>desítkou </a:t>
            </a:r>
            <a:r>
              <a:rPr lang="cs-CZ" sz="2400" dirty="0">
                <a:latin typeface="Calibri" panose="020F0502020204030204" pitchFamily="34" charset="0"/>
              </a:rPr>
              <a:t>žalmů</a:t>
            </a:r>
            <a:r>
              <a:rPr lang="cs-CZ" sz="2400" dirty="0" smtClean="0">
                <a:latin typeface="Calibri" panose="020F0502020204030204" pitchFamily="34" charset="0"/>
              </a:rPr>
              <a:t>.</a:t>
            </a:r>
          </a:p>
          <a:p>
            <a:r>
              <a:rPr lang="cs-CZ" sz="2400" dirty="0"/>
              <a:t>Žalm 34:9 </a:t>
            </a:r>
            <a:r>
              <a:rPr lang="cs-CZ" sz="2400" i="1" dirty="0" smtClean="0">
                <a:latin typeface="Calibri" panose="020F0502020204030204" pitchFamily="34" charset="0"/>
              </a:rPr>
              <a:t> </a:t>
            </a:r>
          </a:p>
          <a:p>
            <a:r>
              <a:rPr lang="cs-CZ" sz="2400" i="1" dirty="0" smtClean="0">
                <a:latin typeface="Calibri" panose="020F0502020204030204" pitchFamily="34" charset="0"/>
              </a:rPr>
              <a:t>Okuste </a:t>
            </a:r>
            <a:r>
              <a:rPr lang="cs-CZ" sz="2400" i="1" dirty="0">
                <a:latin typeface="Calibri" panose="020F0502020204030204" pitchFamily="34" charset="0"/>
              </a:rPr>
              <a:t>a vizte, jak dobrý jest Hospodin. Blahoslavený člověk, kterýž doufá v něho</a:t>
            </a:r>
            <a:r>
              <a:rPr lang="cs-CZ" sz="2400" i="1" dirty="0" smtClean="0">
                <a:latin typeface="Calibri" panose="020F0502020204030204" pitchFamily="34" charset="0"/>
              </a:rPr>
              <a:t>.</a:t>
            </a:r>
          </a:p>
          <a:p>
            <a:r>
              <a:rPr lang="cs-CZ" sz="2400" i="1" dirty="0" smtClean="0">
                <a:latin typeface="Calibri" panose="020F0502020204030204" pitchFamily="34" charset="0"/>
              </a:rPr>
              <a:t> </a:t>
            </a:r>
            <a:r>
              <a:rPr lang="cs-CZ" sz="2400" i="1" dirty="0">
                <a:latin typeface="Calibri" panose="020F0502020204030204" pitchFamily="34" charset="0"/>
              </a:rPr>
              <a:t>34:10 </a:t>
            </a:r>
            <a:r>
              <a:rPr lang="cs-CZ" sz="2400" i="1" dirty="0" err="1">
                <a:latin typeface="Calibri" panose="020F0502020204030204" pitchFamily="34" charset="0"/>
              </a:rPr>
              <a:t>Bojtež</a:t>
            </a:r>
            <a:r>
              <a:rPr lang="cs-CZ" sz="2400" i="1" dirty="0">
                <a:latin typeface="Calibri" panose="020F0502020204030204" pitchFamily="34" charset="0"/>
              </a:rPr>
              <a:t> se Hospodina svatí jeho; neboť nemívají nedostatku ti, kdož se ho bojí. </a:t>
            </a:r>
            <a:endParaRPr lang="cs-CZ" sz="2400" i="1" dirty="0" smtClean="0">
              <a:latin typeface="Calibri" panose="020F0502020204030204" pitchFamily="34" charset="0"/>
            </a:endParaRPr>
          </a:p>
          <a:p>
            <a:r>
              <a:rPr lang="cs-CZ" sz="2400" i="1" dirty="0" smtClean="0">
                <a:latin typeface="Calibri" panose="020F0502020204030204" pitchFamily="34" charset="0"/>
              </a:rPr>
              <a:t>34:11 </a:t>
            </a:r>
            <a:r>
              <a:rPr lang="cs-CZ" sz="2400" i="1" dirty="0" err="1">
                <a:latin typeface="Calibri" panose="020F0502020204030204" pitchFamily="34" charset="0"/>
              </a:rPr>
              <a:t>Lvíčátka</a:t>
            </a:r>
            <a:r>
              <a:rPr lang="cs-CZ" sz="2400" i="1" dirty="0">
                <a:latin typeface="Calibri" panose="020F0502020204030204" pitchFamily="34" charset="0"/>
              </a:rPr>
              <a:t> nedostatek a hlad trpívají, ale ti, kteříž hledají Hospodina, nemívají nedostatku ve všem dobrém</a:t>
            </a:r>
            <a:r>
              <a:rPr lang="cs-CZ" sz="2400" i="1" dirty="0" smtClean="0">
                <a:latin typeface="Calibri" panose="020F0502020204030204" pitchFamily="34" charset="0"/>
              </a:rPr>
              <a:t>.</a:t>
            </a:r>
          </a:p>
          <a:p>
            <a:r>
              <a:rPr lang="cs-CZ" sz="2400" dirty="0"/>
              <a:t>Žalm 100:3 </a:t>
            </a:r>
            <a:endParaRPr lang="cs-CZ" sz="2400" i="1" dirty="0"/>
          </a:p>
          <a:p>
            <a:r>
              <a:rPr lang="cs-CZ" sz="2400" i="1" dirty="0" smtClean="0"/>
              <a:t> </a:t>
            </a:r>
            <a:r>
              <a:rPr lang="cs-CZ" sz="2400" i="1" dirty="0">
                <a:latin typeface="Calibri" panose="020F0502020204030204" pitchFamily="34" charset="0"/>
              </a:rPr>
              <a:t>Vězte, že Hospodin jest Bůh; on učinil nás, a ne my sami sebe, abychom byli lid jeho, a ovce pastvy jeho.</a:t>
            </a:r>
          </a:p>
        </p:txBody>
      </p:sp>
    </p:spTree>
    <p:extLst>
      <p:ext uri="{BB962C8B-B14F-4D97-AF65-F5344CB8AC3E}">
        <p14:creationId xmlns:p14="http://schemas.microsoft.com/office/powerpoint/2010/main" val="1312641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/>
          <a:lstStyle/>
          <a:p>
            <a:r>
              <a:rPr lang="cs-CZ" sz="2400" dirty="0">
                <a:latin typeface="Calibri" panose="020F0502020204030204" pitchFamily="34" charset="0"/>
              </a:rPr>
              <a:t>Žalm 145:20 </a:t>
            </a:r>
            <a:r>
              <a:rPr lang="cs-CZ" sz="24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cs-CZ" sz="2400" i="1" dirty="0" smtClean="0">
                <a:latin typeface="Calibri" panose="020F0502020204030204" pitchFamily="34" charset="0"/>
              </a:rPr>
              <a:t>Ostříhá </a:t>
            </a:r>
            <a:r>
              <a:rPr lang="cs-CZ" sz="2400" i="1" dirty="0">
                <a:latin typeface="Calibri" panose="020F0502020204030204" pitchFamily="34" charset="0"/>
              </a:rPr>
              <a:t>Hospodin všech, kdož jej milují, ale všecky bezbožné zatratí</a:t>
            </a:r>
            <a:r>
              <a:rPr lang="cs-CZ" sz="2400" i="1" dirty="0" smtClean="0">
                <a:latin typeface="Calibri" panose="020F0502020204030204" pitchFamily="34" charset="0"/>
              </a:rPr>
              <a:t>.</a:t>
            </a:r>
          </a:p>
          <a:p>
            <a:r>
              <a:rPr lang="cs-CZ" sz="2400" dirty="0"/>
              <a:t>146:8 </a:t>
            </a:r>
            <a:endParaRPr lang="cs-CZ" sz="2400" dirty="0" smtClean="0"/>
          </a:p>
          <a:p>
            <a:r>
              <a:rPr lang="cs-CZ" sz="2400" i="1" dirty="0" smtClean="0">
                <a:latin typeface="Calibri" panose="020F0502020204030204" pitchFamily="34" charset="0"/>
              </a:rPr>
              <a:t>Hospodin </a:t>
            </a:r>
            <a:r>
              <a:rPr lang="cs-CZ" sz="2400" i="1" dirty="0">
                <a:latin typeface="Calibri" panose="020F0502020204030204" pitchFamily="34" charset="0"/>
              </a:rPr>
              <a:t>otvírá oči slepých, Hospodin pozdvihuje snížených, Hospodin miluje spravedlivé</a:t>
            </a:r>
            <a:r>
              <a:rPr lang="cs-CZ" sz="2400" i="1" dirty="0" smtClean="0">
                <a:latin typeface="Calibri" panose="020F0502020204030204" pitchFamily="34" charset="0"/>
              </a:rPr>
              <a:t>.</a:t>
            </a:r>
          </a:p>
          <a:p>
            <a:r>
              <a:rPr lang="cs-CZ" sz="2400" i="1" dirty="0" smtClean="0">
                <a:latin typeface="Calibri" panose="020F0502020204030204" pitchFamily="34" charset="0"/>
              </a:rPr>
              <a:t> </a:t>
            </a:r>
            <a:r>
              <a:rPr lang="cs-CZ" sz="2400" i="1" dirty="0">
                <a:latin typeface="Calibri" panose="020F0502020204030204" pitchFamily="34" charset="0"/>
              </a:rPr>
              <a:t>146:9 Hospodin ostříhá příchozích, sirotku a vdově pomáhá, ale cestu bezbožných podvrací.</a:t>
            </a:r>
          </a:p>
        </p:txBody>
      </p:sp>
    </p:spTree>
    <p:extLst>
      <p:ext uri="{BB962C8B-B14F-4D97-AF65-F5344CB8AC3E}">
        <p14:creationId xmlns:p14="http://schemas.microsoft.com/office/powerpoint/2010/main" val="1528583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155</TotalTime>
  <Words>1197</Words>
  <Application>Microsoft Office PowerPoint</Application>
  <PresentationFormat>Předvádění na obrazovce (4:3)</PresentationFormat>
  <Paragraphs>167</Paragraphs>
  <Slides>23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4" baseType="lpstr">
      <vt:lpstr>Papír</vt:lpstr>
      <vt:lpstr>Digitální výukový materiál zpracovaný v rámci projektu „EU peníze školám“</vt:lpstr>
      <vt:lpstr>Starověká literatura hebrejská Poselství Bible</vt:lpstr>
      <vt:lpstr>Poselství Bible</vt:lpstr>
      <vt:lpstr>Prezentace aplikace PowerPoint</vt:lpstr>
      <vt:lpstr>Prezentace aplikace PowerPoint</vt:lpstr>
      <vt:lpstr>Prezentace aplikace PowerPoint</vt:lpstr>
      <vt:lpstr>Žalmy </vt:lpstr>
      <vt:lpstr>Prezentace aplikace PowerPoint</vt:lpstr>
      <vt:lpstr>Prezentace aplikace PowerPoint</vt:lpstr>
      <vt:lpstr>Přísloví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Opakování</vt:lpstr>
      <vt:lpstr>Prezentace aplikace PowerPoint</vt:lpstr>
      <vt:lpstr>Prezentace aplikace PowerPoint</vt:lpstr>
      <vt:lpstr>Použité zdroje</vt:lpstr>
      <vt:lpstr>KONEC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Digitální výukový materiál zpracovaný v rámci projektu „EU peníze školám“</dc:title>
  <dc:creator>Martina Sedlářová</dc:creator>
  <cp:lastModifiedBy>Václav Sedlář</cp:lastModifiedBy>
  <cp:revision>24</cp:revision>
  <dcterms:created xsi:type="dcterms:W3CDTF">2013-09-16T17:18:51Z</dcterms:created>
  <dcterms:modified xsi:type="dcterms:W3CDTF">2013-10-02T20:10:49Z</dcterms:modified>
</cp:coreProperties>
</file>