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sldIdLst>
    <p:sldId id="299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14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2" r:id="rId55"/>
    <p:sldId id="313" r:id="rId56"/>
    <p:sldId id="315" r:id="rId57"/>
    <p:sldId id="316" r:id="rId58"/>
    <p:sldId id="310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4478-66AB-4597-8D19-0B1574BA9C17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4F368-422B-42CD-A4C2-A248E819A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38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51DB-9679-4BC8-960A-907CBBFABBC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46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536F-60C5-4649-B617-AE352FB8CD13}" type="datetime1">
              <a:rPr lang="cs-CZ"/>
              <a:pPr>
                <a:defRPr/>
              </a:pPr>
              <a:t>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C69F-988C-4BC8-B315-13D7E41FB0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50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231D8E8-6B00-4908-A3B4-190CC05F61B8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0369831-4ADC-45E6-B982-77969480AC9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Um%C4%9Bn%C3%AD" TargetMode="External"/><Relationship Id="rId2" Type="http://schemas.openxmlformats.org/officeDocument/2006/relationships/hyperlink" Target="http://hledani.gnosis9.net/gallery.php?akce=obrazek_ukaz&amp;media_id=11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rembrandt&amp;client=firefox-a&amp;hs=qXc&amp;rls=org.mozilla:cs:official&amp;source=lnms&amp;tbm=isch&amp;sa=X&amp;ei=evE1UqHwE8SAhQf_-4HgBw&amp;ved=0CAkQ_AUoAQ&amp;biw=1366&amp;bih=602&amp;dpr=1#facrc=_&amp;imgdii=_&amp;imgrc=0ay6bDBS5P2-bM%3A%3B8guKXv71iTcO" TargetMode="External"/><Relationship Id="rId2" Type="http://schemas.openxmlformats.org/officeDocument/2006/relationships/hyperlink" Target="http://cs.wikipedia.org/wiki/Galerie_Borghese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Noahs_Ark.jpg" TargetMode="External"/><Relationship Id="rId2" Type="http://schemas.openxmlformats.org/officeDocument/2006/relationships/hyperlink" Target="https://www.google.cz/search?q=Adam+a+Eva+v+r%C3%A1ji+-+cranach&amp;client=firefox-a&amp;hs=ANx&amp;rls=org.mozilla:cs:official&amp;source=lnms&amp;tbm=isch&amp;sa=X&amp;ei=5_M1Ur7zI4i3hQfTmoDIDg&amp;ved=0CAkQ_AUoAQ&amp;biw=1366&amp;bih=602&amp;d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j%C3%A1kob+a+ezau&amp;client=firefox-a&amp;hs=QPI&amp;rls=org.mozilla:cs:official&amp;source=lnms&amp;tbm=isch&amp;sa=X&amp;ei=cfk1UtgbjJOFB7nNgcAC&amp;ved=0CAkQ_AUoAQ&amp;biw=1366&amp;bi" TargetMode="External"/><Relationship Id="rId2" Type="http://schemas.openxmlformats.org/officeDocument/2006/relationships/hyperlink" Target="http://cs.wikipedia.org/wiki/Soubor:Pieter_Bruegel_the_Elder_-_The_Tower_of_Babel_(Vienna)_-_Google_Art_Project_-_edited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moj%C5%BE%C3%AD%C5%A1+p%C5%99echod+p%C5%99es+rud%C3%A9+mo%C5%99e&amp;client=firefox-a&amp;hs=8dd&amp;rls" TargetMode="External"/><Relationship Id="rId2" Type="http://schemas.openxmlformats.org/officeDocument/2006/relationships/hyperlink" Target="http://czechfolks.com/plus/2012/12/30/olga-janickova-cteni-z-bibli-kralicke-podle-ivana-olbrachta-2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eruzal%C3%A9msk%C3%BD_chr%C3%A1m" TargetMode="External"/><Relationship Id="rId2" Type="http://schemas.openxmlformats.org/officeDocument/2006/relationships/hyperlink" Target="https://www.google.cz/search?q=tintoretto&amp;client=firefox-a&amp;hs=3Xy&amp;rls=org.mozilla:cs:official&amp;source=lnms&amp;tbm=isch&amp;sa=X&amp;ei=jgU2Uo7sGoixh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z/search?q=T%C5%99i+ml%C3%A1denci+v+ohniv%C3%A9+peci&amp;client=firefox-a&amp;hs=mYJ&amp;rls=org.mozilla:cs:official&amp;source=lnms&amp;tb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457994" y="332656"/>
            <a:ext cx="8229600" cy="81835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cs-CZ" sz="3200" b="1" dirty="0" smtClean="0"/>
              <a:t>Digitální výukový materiál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2400" b="1" dirty="0" smtClean="0"/>
              <a:t>zpracovaný v rámci projektu „EU peníze školám“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38" y="1124744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Rectangle 387"/>
          <p:cNvSpPr>
            <a:spLocks/>
          </p:cNvSpPr>
          <p:nvPr/>
        </p:nvSpPr>
        <p:spPr bwMode="auto">
          <a:xfrm>
            <a:off x="899592" y="2610644"/>
            <a:ext cx="73448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Projekt:		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CZ.1.07/1.5.00/34.0386 „SŠHL </a:t>
            </a:r>
            <a:r>
              <a:rPr lang="cs-CZ" b="1" dirty="0" err="1">
                <a:solidFill>
                  <a:schemeClr val="tx2"/>
                </a:solidFill>
                <a:latin typeface="Calibri" pitchFamily="34" charset="0"/>
              </a:rPr>
              <a:t>Frýdlant.moderní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 školy“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cs-CZ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Škola:		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Střední škola hospodářská a lesnická, Frýdlant	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			Bělíkova 1387, příspěvková organizace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cs-CZ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Šablona:		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III/2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Sada:		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VY_32_INOVACE_ČjL.1.65</a:t>
            </a:r>
            <a:endParaRPr lang="cs-CZ" b="1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cs-CZ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Vytvořeno:	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9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9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2013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Ověřeno:	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cs-CZ" b="1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cs-CZ" b="1" smtClean="0">
                <a:solidFill>
                  <a:schemeClr val="tx2"/>
                </a:solidFill>
                <a:latin typeface="Calibri" pitchFamily="34" charset="0"/>
              </a:rPr>
              <a:t>12. 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9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. 2013 </a:t>
            </a: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		Třída: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	1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. VE</a:t>
            </a:r>
            <a:endParaRPr lang="cs-CZ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11100" y="404664"/>
            <a:ext cx="7543800" cy="1124744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Bůh a andělé navštěvují Abraháma a oznamují mu, že jeho žena Sára počne…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0" y="1268760"/>
            <a:ext cx="76327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7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5805264"/>
            <a:ext cx="7543800" cy="720080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Abraham má obětovat svého milovaného syna Izáka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620688"/>
            <a:ext cx="5779051" cy="49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755576" y="620688"/>
            <a:ext cx="7920880" cy="56886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alibri" panose="020F0502020204030204" pitchFamily="34" charset="0"/>
              </a:rPr>
              <a:t>Židovský národ požíval zvláštní ochrany Hospodinovy</a:t>
            </a:r>
          </a:p>
          <a:p>
            <a:pPr>
              <a:lnSpc>
                <a:spcPct val="90000"/>
              </a:lnSpc>
              <a:defRPr/>
            </a:pPr>
            <a:r>
              <a:rPr lang="cs-CZ" sz="2400" u="sng" dirty="0">
                <a:latin typeface="Calibri" panose="020F0502020204030204" pitchFamily="34" charset="0"/>
              </a:rPr>
              <a:t>Abraham vyvedl lid svého kočovného kmene z Mezopotámie do Palestiny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alibri" panose="020F0502020204030204" pitchFamily="34" charset="0"/>
              </a:rPr>
              <a:t>Aby Bůh vyzkoušel Abrahámovu oddanost, žádal na něm, aby mu obětoval místo obvyklého berana vlastního milovaného syna 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Izáka</a:t>
            </a:r>
            <a:r>
              <a:rPr lang="cs-CZ" sz="24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cs-CZ" sz="2400" dirty="0">
                <a:latin typeface="Calibri" panose="020F0502020204030204" pitchFamily="34" charset="0"/>
              </a:rPr>
              <a:t> a teprve v poslední chvíli zadržel Abrahámovu smrtící ruku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alibri" panose="020F0502020204030204" pitchFamily="34" charset="0"/>
              </a:rPr>
              <a:t>Izákův syn 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Jákob</a:t>
            </a:r>
            <a:r>
              <a:rPr lang="cs-CZ" sz="24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– lstivě připravil staršího bratra 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Ezaua</a:t>
            </a:r>
            <a:r>
              <a:rPr lang="cs-CZ" sz="2400" dirty="0">
                <a:latin typeface="Calibri" panose="020F0502020204030204" pitchFamily="34" charset="0"/>
              </a:rPr>
              <a:t> o právo prvorozenství, Jákob se stal božím </a:t>
            </a:r>
            <a:r>
              <a:rPr lang="cs-CZ" sz="2400" dirty="0" smtClean="0">
                <a:latin typeface="Calibri" panose="020F0502020204030204" pitchFamily="34" charset="0"/>
              </a:rPr>
              <a:t>vyvolencem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 smtClean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a dostal jméno 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Izrael, </a:t>
            </a:r>
            <a:r>
              <a:rPr lang="cs-CZ" sz="2400" dirty="0">
                <a:latin typeface="Calibri" panose="020F0502020204030204" pitchFamily="34" charset="0"/>
              </a:rPr>
              <a:t>když si v zápase s Hospodinem vynutil jeho požehnání</a:t>
            </a:r>
          </a:p>
          <a:p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539552" y="685801"/>
            <a:ext cx="8064896" cy="54795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Jákobovi </a:t>
            </a:r>
            <a:r>
              <a:rPr lang="cs-CZ" sz="2400" dirty="0">
                <a:latin typeface="Calibri" panose="020F0502020204030204" pitchFamily="34" charset="0"/>
              </a:rPr>
              <a:t>synové – jeden z nich 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Josef</a:t>
            </a:r>
            <a:r>
              <a:rPr lang="cs-CZ" sz="2400" dirty="0">
                <a:latin typeface="Calibri" panose="020F0502020204030204" pitchFamily="34" charset="0"/>
              </a:rPr>
              <a:t>, jehož bratři prodali do egyptského otroctví</a:t>
            </a:r>
          </a:p>
          <a:p>
            <a:pPr>
              <a:defRPr/>
            </a:pPr>
            <a:r>
              <a:rPr lang="cs-CZ" sz="2400" dirty="0">
                <a:latin typeface="Calibri" panose="020F0502020204030204" pitchFamily="34" charset="0"/>
              </a:rPr>
              <a:t>Josef svým uměním vykládat sny se domohl významného postavení na faraonově dvoře, a když později v </a:t>
            </a:r>
            <a:r>
              <a:rPr lang="cs-CZ" sz="2400" dirty="0" err="1">
                <a:latin typeface="Calibri" panose="020F0502020204030204" pitchFamily="34" charset="0"/>
              </a:rPr>
              <a:t>Kanaanejské</a:t>
            </a:r>
            <a:r>
              <a:rPr lang="cs-CZ" sz="2400" dirty="0">
                <a:latin typeface="Calibri" panose="020F0502020204030204" pitchFamily="34" charset="0"/>
              </a:rPr>
              <a:t> zemi, kde žili Hebrejové, vypukl hlad, vypravili se Jákobovi synové do Egypta nakoupit obilí. 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400" dirty="0" smtClean="0">
                <a:latin typeface="Calibri" panose="020F0502020204030204" pitchFamily="34" charset="0"/>
              </a:rPr>
              <a:t>Setkali </a:t>
            </a:r>
            <a:r>
              <a:rPr lang="cs-CZ" sz="2400" dirty="0">
                <a:latin typeface="Calibri" panose="020F0502020204030204" pitchFamily="34" charset="0"/>
              </a:rPr>
              <a:t>se se svým bratrem, tehdy už faraonovým místodržícím, Josef bratrům odpustil a přemluvil je, aby se s celým rodem usadili v Egyptě. 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Jákobovi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synové se potom stali  v Egyptě praotci jednotlivých hebrejských kmenů.</a:t>
            </a:r>
          </a:p>
        </p:txBody>
      </p:sp>
    </p:spTree>
    <p:extLst>
      <p:ext uri="{BB962C8B-B14F-4D97-AF65-F5344CB8AC3E}">
        <p14:creationId xmlns:p14="http://schemas.microsoft.com/office/powerpoint/2010/main" val="232466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6021288"/>
            <a:ext cx="7543800" cy="836712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Jákob a Ezau (Jákob oklamává svého slepého otce)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93" y="476672"/>
            <a:ext cx="7345363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6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5949280"/>
            <a:ext cx="7543800" cy="792088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Mathias </a:t>
            </a:r>
            <a:r>
              <a:rPr lang="cs-CZ" sz="2400" dirty="0" err="1">
                <a:latin typeface="Calibri" panose="020F0502020204030204" pitchFamily="34" charset="0"/>
              </a:rPr>
              <a:t>Stomer</a:t>
            </a:r>
            <a:r>
              <a:rPr lang="cs-CZ" sz="2400" dirty="0">
                <a:latin typeface="Calibri" panose="020F0502020204030204" pitchFamily="34" charset="0"/>
              </a:rPr>
              <a:t>, 1640: Jákob a Ezau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345363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15090" y="5877272"/>
            <a:ext cx="7543800" cy="879326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Josef vykládá faraonovi sny – 7 let hladomoru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59" y="476672"/>
            <a:ext cx="6951663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971600" y="685801"/>
            <a:ext cx="7258000" cy="55515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2. Exodus </a:t>
            </a:r>
            <a:r>
              <a:rPr lang="cs-CZ" sz="24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- </a:t>
            </a:r>
            <a:r>
              <a:rPr lang="cs-CZ" sz="2400" dirty="0" smtClean="0">
                <a:latin typeface="Calibri" panose="020F0502020204030204" pitchFamily="34" charset="0"/>
              </a:rPr>
              <a:t>o </a:t>
            </a:r>
            <a:r>
              <a:rPr lang="cs-CZ" sz="2400" dirty="0">
                <a:latin typeface="Calibri" panose="020F0502020204030204" pitchFamily="34" charset="0"/>
              </a:rPr>
              <a:t>narození a životě </a:t>
            </a:r>
            <a:r>
              <a:rPr lang="cs-CZ" sz="2400" dirty="0" smtClean="0">
                <a:latin typeface="Calibri" panose="020F0502020204030204" pitchFamily="34" charset="0"/>
              </a:rPr>
              <a:t>Mojžíše, vyvedení Židů z egyptského zajetí</a:t>
            </a:r>
          </a:p>
          <a:p>
            <a:pPr>
              <a:defRPr/>
            </a:pPr>
            <a:r>
              <a:rPr lang="cs-CZ" sz="2400" dirty="0" smtClean="0">
                <a:latin typeface="Calibri" panose="020F0502020204030204" pitchFamily="34" charset="0"/>
              </a:rPr>
              <a:t>Postupem </a:t>
            </a:r>
            <a:r>
              <a:rPr lang="cs-CZ" sz="2400" dirty="0">
                <a:latin typeface="Calibri" panose="020F0502020204030204" pitchFamily="34" charset="0"/>
              </a:rPr>
              <a:t>času upadli jejich potomci do otroctví, z něhož je vysvobodil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Mojžíš.</a:t>
            </a:r>
          </a:p>
          <a:p>
            <a:pPr>
              <a:defRPr/>
            </a:pPr>
            <a:r>
              <a:rPr lang="cs-CZ" sz="2400" dirty="0">
                <a:latin typeface="Calibri" panose="020F0502020204030204" pitchFamily="34" charset="0"/>
              </a:rPr>
              <a:t>S pomocí Boha převedl svůj lid zázračně přes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Rudé moře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a na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Sinajské poušti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je zachránil před hladem. 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400" dirty="0" smtClean="0">
                <a:latin typeface="Calibri" panose="020F0502020204030204" pitchFamily="34" charset="0"/>
              </a:rPr>
              <a:t>Na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hoře Sinaj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obdržel Mojžíš pro svůj lid od Hospodina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Desatero = soubor mravních přikázání</a:t>
            </a:r>
            <a:r>
              <a:rPr lang="cs-CZ" sz="24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cs-CZ" sz="2400" dirty="0">
                <a:latin typeface="Calibri" panose="020F0502020204030204" pitchFamily="34" charset="0"/>
              </a:rPr>
              <a:t> která měli Židé zachovávat v poměru k Bohu i mezi sebou</a:t>
            </a:r>
          </a:p>
          <a:p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1295" y="5733256"/>
            <a:ext cx="6264275" cy="936104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Mojžíše nachází v košíku faraonova dcera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2"/>
            <a:ext cx="6264275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26210" y="5877272"/>
            <a:ext cx="4584577" cy="864096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Přechod přes Rudé moře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79" y="188640"/>
            <a:ext cx="4584576" cy="550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7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23528" y="19675"/>
            <a:ext cx="849694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starověká literatura </a:t>
            </a:r>
            <a:r>
              <a:rPr lang="cs-CZ" sz="2400" b="1" dirty="0" smtClean="0">
                <a:latin typeface="Calibri" panose="020F0502020204030204" pitchFamily="34" charset="0"/>
              </a:rPr>
              <a:t>hebrejská</a:t>
            </a:r>
            <a:br>
              <a:rPr lang="cs-CZ" sz="2400" b="1" dirty="0" smtClean="0">
                <a:latin typeface="Calibri" panose="020F0502020204030204" pitchFamily="34" charset="0"/>
              </a:rPr>
            </a:br>
            <a:r>
              <a:rPr lang="cs-CZ" sz="2400" b="1" dirty="0" smtClean="0">
                <a:latin typeface="Calibri" panose="020F0502020204030204" pitchFamily="34" charset="0"/>
              </a:rPr>
              <a:t>Bible - obrazová část</a:t>
            </a:r>
            <a:endParaRPr lang="cs-CZ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361" name="Rectangle 3"/>
          <p:cNvSpPr>
            <a:spLocks noGrp="1"/>
          </p:cNvSpPr>
          <p:nvPr>
            <p:ph idx="4294967295"/>
          </p:nvPr>
        </p:nvSpPr>
        <p:spPr>
          <a:xfrm>
            <a:off x="755576" y="908720"/>
            <a:ext cx="7704856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cs-CZ" sz="900" dirty="0" smtClean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Vzdělávací oblast:	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Jazyk a jazyková komunikace.</a:t>
            </a: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Předmět:		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Český jazyk a literatura</a:t>
            </a: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Ročník:		</a:t>
            </a:r>
            <a:r>
              <a:rPr lang="cs-CZ" sz="1800" b="1" dirty="0">
                <a:solidFill>
                  <a:schemeClr val="tx2"/>
                </a:solidFill>
                <a:latin typeface="Calibri" pitchFamily="34" charset="0"/>
              </a:rPr>
              <a:t>1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Autor:		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Mgr. Martina Sedlářová</a:t>
            </a:r>
          </a:p>
          <a:p>
            <a:pPr>
              <a:buFont typeface="Arial" charset="0"/>
              <a:buNone/>
            </a:pPr>
            <a:endParaRPr lang="cs-CZ" sz="9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Časový rozsah:	1 vyučovací hodina</a:t>
            </a: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Pomůcky:		žádné</a:t>
            </a:r>
          </a:p>
          <a:p>
            <a:pPr>
              <a:buFont typeface="Arial" charset="0"/>
              <a:buNone/>
            </a:pPr>
            <a:endParaRPr lang="cs-CZ" sz="9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Klíčová slova: 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Anotace: </a:t>
            </a:r>
            <a:r>
              <a:rPr lang="cs-CZ" sz="1800" b="1" dirty="0" err="1" smtClean="0">
                <a:solidFill>
                  <a:schemeClr val="tx2"/>
                </a:solidFill>
                <a:latin typeface="Calibri" pitchFamily="34" charset="0"/>
              </a:rPr>
              <a:t>Michelangelo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Calibri" pitchFamily="34" charset="0"/>
              </a:rPr>
              <a:t>Buonarroti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cs-CZ" sz="1800" b="1" dirty="0" err="1" smtClean="0">
                <a:solidFill>
                  <a:schemeClr val="tx2"/>
                </a:solidFill>
                <a:latin typeface="Calibri" pitchFamily="34" charset="0"/>
              </a:rPr>
              <a:t>Pieter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Calibri" pitchFamily="34" charset="0"/>
              </a:rPr>
              <a:t>Brueghel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cs-CZ" sz="1800" b="1" dirty="0" err="1" smtClean="0">
                <a:solidFill>
                  <a:schemeClr val="tx2"/>
                </a:solidFill>
                <a:latin typeface="Calibri" pitchFamily="34" charset="0"/>
              </a:rPr>
              <a:t>Sixtínská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 kaple, </a:t>
            </a:r>
            <a:r>
              <a:rPr lang="cs-CZ" sz="1800" b="1" dirty="0" err="1" smtClean="0">
                <a:solidFill>
                  <a:schemeClr val="tx2"/>
                </a:solidFill>
                <a:latin typeface="Calibri" pitchFamily="34" charset="0"/>
              </a:rPr>
              <a:t>Tintoretto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, hora Sinaj, sinajská poušť, </a:t>
            </a:r>
            <a:r>
              <a:rPr lang="cs-CZ" sz="1800" b="1" dirty="0" err="1" smtClean="0">
                <a:solidFill>
                  <a:schemeClr val="tx2"/>
                </a:solidFill>
                <a:latin typeface="Calibri" pitchFamily="34" charset="0"/>
              </a:rPr>
              <a:t>Caravaggio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, Goliáš, David, Šalomoun, Noe, Rembrandt, Paralipomenon, Kniha Job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cs-CZ" sz="18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Žák </a:t>
            </a:r>
            <a:r>
              <a:rPr lang="cs-CZ" sz="1800" dirty="0">
                <a:solidFill>
                  <a:schemeClr val="tx2"/>
                </a:solidFill>
                <a:latin typeface="Calibri" pitchFamily="34" charset="0"/>
              </a:rPr>
              <a:t>se z prezentace 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dozví o nejvýznamnějších výtvarných dílech zobrazujících známé biblické události a postavy. V </a:t>
            </a:r>
            <a:r>
              <a:rPr lang="cs-CZ" sz="1800" dirty="0">
                <a:solidFill>
                  <a:schemeClr val="tx2"/>
                </a:solidFill>
                <a:latin typeface="Calibri" pitchFamily="34" charset="0"/>
              </a:rPr>
              <a:t>závěru prezentace se nachází test pro 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zopakování </a:t>
            </a:r>
            <a:r>
              <a:rPr lang="cs-CZ" sz="1800" dirty="0">
                <a:solidFill>
                  <a:schemeClr val="tx2"/>
                </a:solidFill>
                <a:latin typeface="Calibri" pitchFamily="34" charset="0"/>
              </a:rPr>
              <a:t>látky formou 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otevřených i uzavřených </a:t>
            </a:r>
            <a:r>
              <a:rPr lang="cs-CZ" sz="1800" dirty="0">
                <a:solidFill>
                  <a:schemeClr val="tx2"/>
                </a:solidFill>
                <a:latin typeface="Calibri" pitchFamily="34" charset="0"/>
              </a:rPr>
              <a:t>otázek.</a:t>
            </a:r>
            <a:endParaRPr lang="cs-CZ" sz="18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blevkapcevody.cz/galerie/dejiny/3-mojzis-pruc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56" y="1196752"/>
            <a:ext cx="5146816" cy="43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64096" y="6165304"/>
            <a:ext cx="7543800" cy="80608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 </a:t>
            </a:r>
            <a:r>
              <a:rPr lang="cs-CZ" sz="2400" dirty="0" err="1">
                <a:latin typeface="Calibri" panose="020F0502020204030204" pitchFamily="34" charset="0"/>
              </a:rPr>
              <a:t>Tintoretto</a:t>
            </a:r>
            <a:r>
              <a:rPr lang="cs-CZ" sz="2400" dirty="0">
                <a:latin typeface="Calibri" panose="020F0502020204030204" pitchFamily="34" charset="0"/>
              </a:rPr>
              <a:t>: Mojžíš vyráží vodu ze skály na Sinajské poušti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9766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95736" y="6021288"/>
            <a:ext cx="6125304" cy="1080120"/>
          </a:xfrm>
        </p:spPr>
        <p:txBody>
          <a:bodyPr>
            <a:normAutofit/>
          </a:bodyPr>
          <a:lstStyle/>
          <a:p>
            <a:r>
              <a:rPr lang="cs-CZ" sz="2400" dirty="0"/>
              <a:t>Desatero napsal Bůh na dvě desky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39909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9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5733256"/>
            <a:ext cx="7543800" cy="1008112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Mojžíš a hořící keř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3500"/>
            <a:ext cx="7561262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0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47664" y="5661248"/>
            <a:ext cx="6773376" cy="1196752"/>
          </a:xfrm>
        </p:spPr>
        <p:txBody>
          <a:bodyPr/>
          <a:lstStyle/>
          <a:p>
            <a:r>
              <a:rPr lang="cs-CZ" sz="2400" dirty="0"/>
              <a:t>Mojžíš s deskami sestupuje z hory Sinaj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2500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899592" y="685801"/>
            <a:ext cx="7330008" cy="5335487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3. </a:t>
            </a:r>
            <a:r>
              <a:rPr lang="cs-CZ" sz="2400" dirty="0">
                <a:latin typeface="Calibri" panose="020F0502020204030204" pitchFamily="34" charset="0"/>
              </a:rPr>
              <a:t>kniha Mojžíšova  - </a:t>
            </a:r>
            <a:r>
              <a:rPr lang="cs-CZ" sz="2400" b="1" dirty="0" err="1">
                <a:solidFill>
                  <a:srgbClr val="00FF00"/>
                </a:solidFill>
                <a:latin typeface="Calibri" panose="020F0502020204030204" pitchFamily="34" charset="0"/>
              </a:rPr>
              <a:t>Leviticus</a:t>
            </a:r>
            <a:r>
              <a:rPr lang="cs-CZ" sz="2400" dirty="0">
                <a:latin typeface="Calibri" panose="020F0502020204030204" pitchFamily="34" charset="0"/>
              </a:rPr>
              <a:t> – zákony pro kněze a levity – levité= příslušníci kmene levitů -  od praotce </a:t>
            </a:r>
            <a:r>
              <a:rPr lang="cs-CZ" sz="2400" dirty="0" err="1">
                <a:latin typeface="Calibri" panose="020F0502020204030204" pitchFamily="34" charset="0"/>
              </a:rPr>
              <a:t>Léviho</a:t>
            </a:r>
            <a:r>
              <a:rPr lang="cs-CZ" sz="2400" dirty="0">
                <a:latin typeface="Calibri" panose="020F0502020204030204" pitchFamily="34" charset="0"/>
              </a:rPr>
              <a:t> – předurčeni ke kněžské službě a ochraně čistoty kultu</a:t>
            </a:r>
          </a:p>
          <a:p>
            <a:pPr>
              <a:defRPr/>
            </a:pPr>
            <a:r>
              <a:rPr lang="cs-CZ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4. </a:t>
            </a:r>
            <a:r>
              <a:rPr lang="cs-CZ" sz="2400" b="1" dirty="0" err="1">
                <a:solidFill>
                  <a:srgbClr val="00FF00"/>
                </a:solidFill>
                <a:latin typeface="Calibri" panose="020F0502020204030204" pitchFamily="34" charset="0"/>
              </a:rPr>
              <a:t>Numeri</a:t>
            </a:r>
            <a:r>
              <a:rPr lang="cs-CZ" sz="2400" dirty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– o Izraelitech na Sinajské poušti, putování až k hranicím Palestiny, o posledních úkolech Mojžíšových</a:t>
            </a:r>
          </a:p>
          <a:p>
            <a:pPr>
              <a:defRPr/>
            </a:pPr>
            <a:r>
              <a:rPr lang="cs-CZ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5. Deuteronomium</a:t>
            </a:r>
            <a:r>
              <a:rPr lang="cs-CZ" sz="2400" dirty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– řeči Mojžíšovy (rekapitulace minulosti), v závěru zákoník, Mojžíšovo poslední pomazání a zlořečení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314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899592" y="685801"/>
            <a:ext cx="7330008" cy="5407495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latin typeface="Calibri" panose="020F0502020204030204" pitchFamily="34" charset="0"/>
              </a:rPr>
              <a:t>Na 5 knih Mojžíšových navazují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Knihy soudců</a:t>
            </a:r>
            <a:r>
              <a:rPr lang="cs-CZ" sz="2400" dirty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– v něm novelistický příběh o silném 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Samsonovi,</a:t>
            </a:r>
            <a:r>
              <a:rPr lang="cs-CZ" sz="2400" dirty="0">
                <a:latin typeface="Calibri" panose="020F0502020204030204" pitchFamily="34" charset="0"/>
              </a:rPr>
              <a:t> jeho bojích proti </a:t>
            </a:r>
            <a:r>
              <a:rPr lang="cs-CZ" sz="2400" dirty="0" err="1">
                <a:latin typeface="Calibri" panose="020F0502020204030204" pitchFamily="34" charset="0"/>
              </a:rPr>
              <a:t>Filištýnským</a:t>
            </a:r>
            <a:r>
              <a:rPr lang="cs-CZ" sz="2400" dirty="0">
                <a:latin typeface="Calibri" panose="020F0502020204030204" pitchFamily="34" charset="0"/>
              </a:rPr>
              <a:t> a zrádné Dalile, která jej vydala nepřátelům</a:t>
            </a:r>
          </a:p>
          <a:p>
            <a:pPr>
              <a:defRPr/>
            </a:pPr>
            <a:r>
              <a:rPr lang="cs-CZ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1. a 2. Samuelova kniha</a:t>
            </a:r>
            <a:r>
              <a:rPr lang="cs-CZ" sz="2400" dirty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–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Samuel</a:t>
            </a:r>
            <a:r>
              <a:rPr lang="cs-CZ" sz="24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– izraelský soudce a prorok – uvedl k vládě </a:t>
            </a:r>
            <a:r>
              <a:rPr lang="cs-CZ" sz="24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Saula a Davida</a:t>
            </a:r>
            <a:r>
              <a:rPr lang="cs-CZ" sz="2400" dirty="0">
                <a:latin typeface="Calibri" panose="020F0502020204030204" pitchFamily="34" charset="0"/>
              </a:rPr>
              <a:t> = 1. izraelští králové</a:t>
            </a:r>
          </a:p>
          <a:p>
            <a:pPr>
              <a:defRPr/>
            </a:pPr>
            <a:r>
              <a:rPr lang="cs-CZ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1. a 2. Královská kniha</a:t>
            </a:r>
            <a:r>
              <a:rPr lang="cs-CZ" sz="2400" dirty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-  o králi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Saulovi, Davidovi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(jeho boj s obrem Goliášem),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Šalomounovi, </a:t>
            </a:r>
            <a:r>
              <a:rPr lang="cs-CZ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Josafatovi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aj., politické intriky a krvavé nástupnické boje, válka s Aramejci,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babylónské zajetí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a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pád Jeruzaléma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zánik</a:t>
            </a:r>
            <a:r>
              <a:rPr lang="cs-CZ" sz="24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obou židovských států – </a:t>
            </a:r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Izraele a Judy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361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31910" y="5733256"/>
            <a:ext cx="5669638" cy="1124744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Samson a Dalila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66963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5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19874" y="4653136"/>
            <a:ext cx="5168230" cy="134076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Samson </a:t>
            </a:r>
            <a:r>
              <a:rPr lang="cs-CZ" sz="2400" dirty="0" smtClean="0">
                <a:latin typeface="Calibri" panose="020F0502020204030204" pitchFamily="34" charset="0"/>
              </a:rPr>
              <a:t>v chrámě krále </a:t>
            </a:r>
            <a:r>
              <a:rPr lang="cs-CZ" sz="2400" dirty="0" err="1" smtClean="0">
                <a:latin typeface="Calibri" panose="020F0502020204030204" pitchFamily="34" charset="0"/>
              </a:rPr>
              <a:t>Filištýnských</a:t>
            </a:r>
            <a:r>
              <a:rPr lang="cs-CZ" sz="2400" dirty="0">
                <a:latin typeface="Calibri" panose="020F0502020204030204" pitchFamily="34" charset="0"/>
              </a:rPr>
              <a:t/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90" y="27181"/>
            <a:ext cx="5024214" cy="477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4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67744" y="5949280"/>
            <a:ext cx="6053296" cy="1152128"/>
          </a:xfrm>
        </p:spPr>
        <p:txBody>
          <a:bodyPr/>
          <a:lstStyle/>
          <a:p>
            <a:r>
              <a:rPr lang="cs-CZ" sz="2400" dirty="0"/>
              <a:t>Samuel pomazal Davida králem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894262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1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Starověká hebrejská literatura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Bible – Starý zákon</a:t>
            </a:r>
          </a:p>
          <a:p>
            <a:r>
              <a:rPr lang="cs-CZ" sz="2800" dirty="0" smtClean="0">
                <a:solidFill>
                  <a:srgbClr val="FFFF00"/>
                </a:solidFill>
              </a:rPr>
              <a:t>Obrazová část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51031" y="4221088"/>
            <a:ext cx="2624825" cy="1008112"/>
          </a:xfrm>
        </p:spPr>
        <p:txBody>
          <a:bodyPr/>
          <a:lstStyle/>
          <a:p>
            <a:r>
              <a:rPr lang="cs-CZ" sz="2400" dirty="0"/>
              <a:t>David a Goliáš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4932363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31640" y="5877272"/>
            <a:ext cx="6989400" cy="980728"/>
          </a:xfrm>
        </p:spPr>
        <p:txBody>
          <a:bodyPr/>
          <a:lstStyle/>
          <a:p>
            <a:r>
              <a:rPr lang="cs-CZ" sz="2400" dirty="0" err="1"/>
              <a:t>Caravaggio</a:t>
            </a:r>
            <a:r>
              <a:rPr lang="cs-CZ" sz="2400" dirty="0"/>
              <a:t>: David s hlavou Goliáše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551612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5301208"/>
            <a:ext cx="7543800" cy="1556792"/>
          </a:xfrm>
        </p:spPr>
        <p:txBody>
          <a:bodyPr/>
          <a:lstStyle/>
          <a:p>
            <a:r>
              <a:rPr lang="cs-CZ" sz="2400" dirty="0"/>
              <a:t>Rembrandt: David hraje na lyru králi Saulovi, který je mučený zlým duchem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9752"/>
            <a:ext cx="60483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6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83768" y="5661248"/>
            <a:ext cx="5837272" cy="1196752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Šalomoun a královna ze Sáby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0894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67744" y="5517232"/>
            <a:ext cx="6053296" cy="115212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Šalomounův chrám v Jeruzalémě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37525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6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5229200"/>
            <a:ext cx="7543800" cy="151216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Zničení Šalomounova chrámu v roce 586 př. Kr. babylónským králem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4" y="764704"/>
            <a:ext cx="7848600" cy="4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0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7402016" cy="4896544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Knihy královské jsou spíše prózou dějepisnou, ale líčí poměrně objektivně vládu tří králů – Saula, Davida a </a:t>
            </a:r>
            <a:r>
              <a:rPr lang="cs-CZ" sz="2400" dirty="0" smtClean="0">
                <a:latin typeface="Calibri" panose="020F0502020204030204" pitchFamily="34" charset="0"/>
              </a:rPr>
              <a:t>Šalomouna</a:t>
            </a:r>
          </a:p>
          <a:p>
            <a:r>
              <a:rPr lang="cs-CZ" sz="2400" dirty="0">
                <a:latin typeface="Calibri" panose="020F0502020204030204" pitchFamily="34" charset="0"/>
              </a:rPr>
              <a:t>Zajímavý je příběh o proroku Danielovi v ohnivé peci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židovští </a:t>
            </a:r>
            <a:r>
              <a:rPr lang="cs-CZ" sz="2400" dirty="0">
                <a:latin typeface="Calibri" panose="020F0502020204030204" pitchFamily="34" charset="0"/>
              </a:rPr>
              <a:t>mládenci s Danielem se odmítli poklonit zlaté soše krále </a:t>
            </a:r>
            <a:r>
              <a:rPr lang="cs-CZ" sz="2400" dirty="0" err="1">
                <a:latin typeface="Calibri" panose="020F0502020204030204" pitchFamily="34" charset="0"/>
              </a:rPr>
              <a:t>Dareia</a:t>
            </a:r>
            <a:r>
              <a:rPr lang="cs-CZ" sz="2400" dirty="0">
                <a:latin typeface="Calibri" panose="020F0502020204030204" pitchFamily="34" charset="0"/>
              </a:rPr>
              <a:t>) </a:t>
            </a:r>
            <a:r>
              <a:rPr lang="cs-CZ" sz="2400" dirty="0" smtClean="0">
                <a:latin typeface="Calibri" panose="020F0502020204030204" pitchFamily="34" charset="0"/>
              </a:rPr>
              <a:t>, proto vhozeni do jámy </a:t>
            </a:r>
            <a:r>
              <a:rPr lang="cs-CZ" sz="2400" dirty="0">
                <a:latin typeface="Calibri" panose="020F0502020204030204" pitchFamily="34" charset="0"/>
              </a:rPr>
              <a:t>lvové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122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5517232"/>
            <a:ext cx="7543800" cy="1224136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Tři mládenci v ohnivé peci (4. postava připomíná Krista) – mozaika z kláštera ze 6. století v Řecku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1" y="908720"/>
            <a:ext cx="8281987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1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99792" y="5517232"/>
            <a:ext cx="5621248" cy="936104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Daniel v jámě lvové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200900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0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899592" y="685801"/>
            <a:ext cx="7488832" cy="5479503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Daniel</a:t>
            </a:r>
            <a:r>
              <a:rPr lang="cs-CZ" sz="24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vykládá smysl slov textu napsaném neviditelnou rukou Boha na zdi místnosti, kde hodoval a pil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z </a:t>
            </a:r>
            <a:r>
              <a:rPr lang="cs-CZ" sz="2400" dirty="0">
                <a:latin typeface="Calibri" panose="020F0502020204030204" pitchFamily="34" charset="0"/>
              </a:rPr>
              <a:t>uloupených nádob (z jeruzalémského chrámu) babylónský král </a:t>
            </a:r>
            <a:r>
              <a:rPr lang="cs-CZ" sz="2400" dirty="0" err="1">
                <a:solidFill>
                  <a:srgbClr val="FFFF00"/>
                </a:solidFill>
                <a:latin typeface="Calibri" panose="020F0502020204030204" pitchFamily="34" charset="0"/>
              </a:rPr>
              <a:t>Belšasar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 : </a:t>
            </a:r>
            <a:endParaRPr lang="cs-CZ" sz="24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cs-CZ" sz="24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„</a:t>
            </a:r>
            <a:r>
              <a:rPr lang="cs-CZ" sz="2400" i="1" dirty="0">
                <a:solidFill>
                  <a:srgbClr val="FFFF00"/>
                </a:solidFill>
                <a:latin typeface="Calibri" panose="020F0502020204030204" pitchFamily="34" charset="0"/>
              </a:rPr>
              <a:t>Mene – mene – tekel –ú –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FF00"/>
                </a:solidFill>
                <a:latin typeface="Calibri" panose="020F0502020204030204" pitchFamily="34" charset="0"/>
              </a:rPr>
              <a:t>parsín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“, </a:t>
            </a:r>
            <a:r>
              <a:rPr lang="cs-CZ" sz="2400" dirty="0">
                <a:latin typeface="Calibri" panose="020F0502020204030204" pitchFamily="34" charset="0"/>
              </a:rPr>
              <a:t>což znamenalo: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400" i="1" dirty="0">
                <a:solidFill>
                  <a:srgbClr val="FFFF00"/>
                </a:solidFill>
                <a:latin typeface="Calibri" panose="020F0502020204030204" pitchFamily="34" charset="0"/>
              </a:rPr>
              <a:t>„Sečetl jsem,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400" i="1" dirty="0">
                <a:solidFill>
                  <a:srgbClr val="FFFF00"/>
                </a:solidFill>
                <a:latin typeface="Calibri" panose="020F0502020204030204" pitchFamily="34" charset="0"/>
              </a:rPr>
              <a:t>zvážil a rozděluji. </a:t>
            </a:r>
            <a:endParaRPr lang="cs-CZ" sz="2400" i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cs-CZ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Daniel 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vysvětlil toto</a:t>
            </a:r>
            <a:r>
              <a:rPr lang="cs-CZ" sz="2400" dirty="0">
                <a:latin typeface="Calibri" panose="020F0502020204030204" pitchFamily="34" charset="0"/>
              </a:rPr>
              <a:t> slovní poselství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</a:rPr>
              <a:t>: </a:t>
            </a:r>
            <a:r>
              <a:rPr lang="cs-CZ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„Bůh sečetl kralování a ukončil je …byl jsi zvážen na vahách a shledán lehkým …Tvé království bylo rozlomeno a dáno Médům a Peršanům</a:t>
            </a:r>
            <a:r>
              <a:rPr lang="cs-CZ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.“</a:t>
            </a:r>
          </a:p>
          <a:p>
            <a:r>
              <a:rPr lang="cs-CZ" sz="2400" dirty="0">
                <a:latin typeface="Calibri" panose="020F0502020204030204" pitchFamily="34" charset="0"/>
              </a:rPr>
              <a:t>Ještě téže noci vnikli do paláce Médové a Peršané a </a:t>
            </a:r>
            <a:r>
              <a:rPr lang="cs-CZ" sz="2400" dirty="0" err="1">
                <a:latin typeface="Calibri" panose="020F0502020204030204" pitchFamily="34" charset="0"/>
              </a:rPr>
              <a:t>Belšazar</a:t>
            </a:r>
            <a:r>
              <a:rPr lang="cs-CZ" sz="2400" dirty="0">
                <a:latin typeface="Calibri" panose="020F0502020204030204" pitchFamily="34" charset="0"/>
              </a:rPr>
              <a:t> byl zabit. Tím skončilo období babylónského zajetí Židů.</a:t>
            </a:r>
          </a:p>
          <a:p>
            <a:endParaRPr lang="cs-CZ" sz="2400" i="1" dirty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3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5445224"/>
            <a:ext cx="7344816" cy="936104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>
                <a:latin typeface="Calibri" panose="020F0502020204030204" pitchFamily="34" charset="0"/>
              </a:rPr>
              <a:t>Michelangelo</a:t>
            </a:r>
            <a:r>
              <a:rPr lang="cs-CZ" sz="2400" dirty="0" smtClean="0"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</a:rPr>
              <a:t>Buonarroti</a:t>
            </a:r>
            <a:r>
              <a:rPr lang="cs-CZ" sz="2400" dirty="0" smtClean="0">
                <a:latin typeface="Calibri" panose="020F0502020204030204" pitchFamily="34" charset="0"/>
              </a:rPr>
              <a:t>: Stvoření Adama – freska v Sixtinské kapli ve Vatikánu (1508 – 1512)</a:t>
            </a: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664"/>
            <a:ext cx="7920038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899592" y="685801"/>
            <a:ext cx="7330008" cy="5623519"/>
          </a:xfrm>
        </p:spPr>
        <p:txBody>
          <a:bodyPr/>
          <a:lstStyle/>
          <a:p>
            <a:r>
              <a:rPr lang="cs-CZ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Kniha Rút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– </a:t>
            </a:r>
            <a:r>
              <a:rPr lang="cs-CZ" sz="2400" dirty="0">
                <a:latin typeface="Calibri" panose="020F0502020204030204" pitchFamily="34" charset="0"/>
              </a:rPr>
              <a:t>přídavek ke Knize soudců – intimní ladění, o povinnosti </a:t>
            </a:r>
            <a:r>
              <a:rPr lang="cs-CZ" sz="2400" dirty="0" err="1">
                <a:latin typeface="Calibri" panose="020F0502020204030204" pitchFamily="34" charset="0"/>
              </a:rPr>
              <a:t>levirátního</a:t>
            </a:r>
            <a:r>
              <a:rPr lang="cs-CZ" sz="2400" dirty="0">
                <a:latin typeface="Calibri" panose="020F0502020204030204" pitchFamily="34" charset="0"/>
              </a:rPr>
              <a:t> manželství –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vdova </a:t>
            </a:r>
            <a:r>
              <a:rPr lang="cs-CZ" sz="2400" dirty="0">
                <a:latin typeface="Calibri" panose="020F0502020204030204" pitchFamily="34" charset="0"/>
              </a:rPr>
              <a:t>se stane manželkou nejbližšího příbuzného zemřelého manžela – Rút – žena z kmene </a:t>
            </a:r>
            <a:r>
              <a:rPr lang="cs-CZ" sz="2400" dirty="0" err="1">
                <a:latin typeface="Calibri" panose="020F0502020204030204" pitchFamily="34" charset="0"/>
              </a:rPr>
              <a:t>Moáb</a:t>
            </a:r>
            <a:r>
              <a:rPr lang="cs-CZ" sz="2400" dirty="0">
                <a:latin typeface="Calibri" panose="020F0502020204030204" pitchFamily="34" charset="0"/>
              </a:rPr>
              <a:t> – se </a:t>
            </a:r>
            <a:r>
              <a:rPr lang="cs-CZ" sz="2400" dirty="0" err="1">
                <a:latin typeface="Calibri" panose="020F0502020204030204" pitchFamily="34" charset="0"/>
              </a:rPr>
              <a:t>levirátním</a:t>
            </a:r>
            <a:r>
              <a:rPr lang="cs-CZ" sz="2400" dirty="0">
                <a:latin typeface="Calibri" panose="020F0502020204030204" pitchFamily="34" charset="0"/>
              </a:rPr>
              <a:t> sňatkem </a:t>
            </a:r>
            <a:r>
              <a:rPr lang="cs-CZ" sz="2400" dirty="0" err="1">
                <a:latin typeface="Calibri" panose="020F0502020204030204" pitchFamily="34" charset="0"/>
              </a:rPr>
              <a:t>včelila</a:t>
            </a:r>
            <a:r>
              <a:rPr lang="cs-CZ" sz="2400" dirty="0">
                <a:latin typeface="Calibri" panose="020F0502020204030204" pitchFamily="34" charset="0"/>
              </a:rPr>
              <a:t> do rodu Davidova –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Rút </a:t>
            </a:r>
            <a:r>
              <a:rPr lang="cs-CZ" sz="2400" dirty="0">
                <a:latin typeface="Calibri" panose="020F0502020204030204" pitchFamily="34" charset="0"/>
              </a:rPr>
              <a:t>se provdala za židovského přistěhovalce – ten zemřel i jeho bratři, Rút se rozhodne následovat svou 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</a:rPr>
              <a:t>tchyni Noemi </a:t>
            </a:r>
            <a:r>
              <a:rPr lang="cs-CZ" sz="2400" dirty="0">
                <a:latin typeface="Calibri" panose="020F0502020204030204" pitchFamily="34" charset="0"/>
              </a:rPr>
              <a:t>do Judska, tam potkala vzdáleného příbuzného svého zemřelého muže </a:t>
            </a:r>
            <a:r>
              <a:rPr lang="cs-CZ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Boáze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</a:rPr>
              <a:t>,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nakonec </a:t>
            </a:r>
            <a:r>
              <a:rPr lang="cs-CZ" sz="2400" dirty="0">
                <a:latin typeface="Calibri" panose="020F0502020204030204" pitchFamily="34" charset="0"/>
              </a:rPr>
              <a:t>se vzali, a tak se dostala do rodokmenu krále Davida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881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5589240"/>
            <a:ext cx="7543800" cy="1008112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Noemi a Rút – paběrkují na poli </a:t>
            </a:r>
            <a:r>
              <a:rPr lang="cs-CZ" sz="2400" dirty="0" err="1">
                <a:latin typeface="Calibri" panose="020F0502020204030204" pitchFamily="34" charset="0"/>
              </a:rPr>
              <a:t>Boáze</a:t>
            </a:r>
            <a:r>
              <a:rPr lang="cs-CZ" sz="2400" dirty="0">
                <a:latin typeface="Calibri" panose="020F0502020204030204" pitchFamily="34" charset="0"/>
              </a:rPr>
              <a:t/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664"/>
            <a:ext cx="6337300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899592" y="685801"/>
            <a:ext cx="7776864" cy="5551511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Knihy letopisů – (Paralipomenon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defRPr/>
            </a:pPr>
            <a:r>
              <a:rPr lang="cs-CZ" sz="2400" dirty="0">
                <a:latin typeface="Calibri" panose="020F0502020204030204" pitchFamily="34" charset="0"/>
              </a:rPr>
              <a:t>Historie rodu Abrahámova, Davidova aj., opakuje se historie vlády Davida, Šalomouna a judských králů až po babylonské zajetí</a:t>
            </a:r>
          </a:p>
          <a:p>
            <a:pPr>
              <a:defRPr/>
            </a:pP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Knihy 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Ezdráše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Nehemiáše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a Kniha Ester</a:t>
            </a:r>
          </a:p>
          <a:p>
            <a:pPr>
              <a:defRPr/>
            </a:pPr>
            <a:r>
              <a:rPr lang="cs-CZ" sz="2400" dirty="0">
                <a:latin typeface="Calibri" panose="020F0502020204030204" pitchFamily="34" charset="0"/>
              </a:rPr>
              <a:t>Zachycují rovněž historii – konec babylónského zajetí, návrat do Palestiny, obnova Izraele, osídlení Jeruzaléma a stavba chrámu, nová ustanovení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763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683568" y="685801"/>
            <a:ext cx="7920880" cy="5623519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Knihy proroků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– dílo </a:t>
            </a:r>
            <a:r>
              <a:rPr lang="cs-CZ" sz="2400" dirty="0" err="1">
                <a:latin typeface="Calibri" panose="020F0502020204030204" pitchFamily="34" charset="0"/>
              </a:rPr>
              <a:t>Izaiáše</a:t>
            </a:r>
            <a:r>
              <a:rPr lang="cs-CZ" sz="2400" dirty="0">
                <a:latin typeface="Calibri" panose="020F0502020204030204" pitchFamily="34" charset="0"/>
              </a:rPr>
              <a:t>, Jeremiáše a Ezechiela + 13 dalších proroků- ti horlili proti útlaku, hlásali nápravu mravů a předpovídali příchod Mesiáše (Vykupitele), který založí říši spravedlnosti a zachycují i historii</a:t>
            </a:r>
          </a:p>
          <a:p>
            <a:pPr>
              <a:defRPr/>
            </a:pPr>
            <a:r>
              <a:rPr lang="cs-CZ" sz="2400" dirty="0">
                <a:latin typeface="Calibri" panose="020F0502020204030204" pitchFamily="34" charset="0"/>
              </a:rPr>
              <a:t>Vize budoucnosti Izraele, příslib obnovy Jeruzaléma a příchod Spasitele</a:t>
            </a:r>
          </a:p>
          <a:p>
            <a:pPr>
              <a:defRPr/>
            </a:pP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Knihy básnické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= lyrické a epické skladby</a:t>
            </a:r>
          </a:p>
          <a:p>
            <a:pPr>
              <a:defRPr/>
            </a:pP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Kniha 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Jób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– příběh těžce zkoušeného, i přes kruté utrpení ve víře pevného muže, 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400" dirty="0" smtClean="0">
                <a:latin typeface="Calibri" panose="020F0502020204030204" pitchFamily="34" charset="0"/>
              </a:rPr>
              <a:t>úvahy </a:t>
            </a:r>
            <a:r>
              <a:rPr lang="cs-CZ" sz="2400" dirty="0">
                <a:latin typeface="Calibri" panose="020F0502020204030204" pitchFamily="34" charset="0"/>
              </a:rPr>
              <a:t>o smyslu života a člověka – veden dialog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850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63888" y="5949280"/>
            <a:ext cx="4757152" cy="720080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Jobovo trápení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8" y="548680"/>
            <a:ext cx="7561262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2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Opakování</a:t>
            </a:r>
            <a:endParaRPr lang="cs-CZ" sz="3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96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548680"/>
            <a:ext cx="7924800" cy="516632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Kde se nachází freska Stvoření Adama?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</a:rPr>
              <a:t>v Sixtinské kapli ve </a:t>
            </a:r>
            <a:r>
              <a:rPr lang="cs-CZ" sz="2400" dirty="0" smtClean="0">
                <a:latin typeface="Calibri" panose="020F0502020204030204" pitchFamily="34" charset="0"/>
              </a:rPr>
              <a:t>Vatikánu</a:t>
            </a:r>
          </a:p>
          <a:p>
            <a:endParaRPr lang="cs-CZ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Kdo je jejím autorem?</a:t>
            </a:r>
          </a:p>
          <a:p>
            <a:pPr lvl="1"/>
            <a:r>
              <a:rPr lang="cs-CZ" sz="2400" dirty="0" err="1" smtClean="0">
                <a:latin typeface="Calibri" panose="020F0502020204030204" pitchFamily="34" charset="0"/>
              </a:rPr>
              <a:t>Michelangelo</a:t>
            </a:r>
            <a:r>
              <a:rPr lang="cs-CZ" sz="2400" dirty="0" smtClean="0"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</a:rPr>
              <a:t>Buonarroti</a:t>
            </a:r>
            <a:endParaRPr lang="cs-CZ" sz="2400" dirty="0" smtClean="0">
              <a:latin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Jak se jmenovali synové Adama a Evy?</a:t>
            </a:r>
          </a:p>
          <a:p>
            <a:pPr lvl="1"/>
            <a:r>
              <a:rPr lang="cs-CZ" sz="2400" dirty="0" smtClean="0">
                <a:latin typeface="Calibri" panose="020F0502020204030204" pitchFamily="34" charset="0"/>
              </a:rPr>
              <a:t>Abel a Kain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548680"/>
            <a:ext cx="7924800" cy="516632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Kdo se zachránil před potopou?</a:t>
            </a:r>
          </a:p>
          <a:p>
            <a:pPr lvl="1"/>
            <a:r>
              <a:rPr lang="cs-CZ" sz="2400" dirty="0" smtClean="0"/>
              <a:t>Noe se svou rodinou </a:t>
            </a:r>
          </a:p>
          <a:p>
            <a:endParaRPr lang="cs-CZ" sz="2400" dirty="0"/>
          </a:p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Proč potomci Noemovi začali stavět babylonskou věž?</a:t>
            </a:r>
          </a:p>
          <a:p>
            <a:pPr lvl="1"/>
            <a:r>
              <a:rPr lang="cs-CZ" sz="2400" dirty="0" smtClean="0">
                <a:latin typeface="Calibri" panose="020F0502020204030204" pitchFamily="34" charset="0"/>
              </a:rPr>
              <a:t>Aby </a:t>
            </a:r>
            <a:r>
              <a:rPr lang="cs-CZ" sz="2400" dirty="0" smtClean="0">
                <a:latin typeface="Calibri" panose="020F0502020204030204" pitchFamily="34" charset="0"/>
              </a:rPr>
              <a:t>se ve své pýše vyrovnali Bohu.</a:t>
            </a:r>
          </a:p>
          <a:p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Kdo namaloval obraz Stavba babylonské věže?</a:t>
            </a:r>
          </a:p>
          <a:p>
            <a:pPr lvl="1"/>
            <a:r>
              <a:rPr lang="cs-CZ" sz="2400" dirty="0" err="1">
                <a:latin typeface="Calibri" panose="020F0502020204030204" pitchFamily="34" charset="0"/>
              </a:rPr>
              <a:t>Pieter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Brueghel</a:t>
            </a:r>
            <a:endParaRPr 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902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Kdo je autorem obrazu Pokušení a pád?</a:t>
            </a:r>
          </a:p>
          <a:p>
            <a:pPr lvl="1"/>
            <a:r>
              <a:rPr lang="cs-CZ" sz="2400" dirty="0" err="1" smtClean="0">
                <a:latin typeface="Calibri" panose="020F0502020204030204" pitchFamily="34" charset="0"/>
              </a:rPr>
              <a:t>Michelangelo</a:t>
            </a:r>
            <a:r>
              <a:rPr lang="cs-CZ" sz="2400" dirty="0" smtClean="0">
                <a:latin typeface="Calibri" panose="020F0502020204030204" pitchFamily="34" charset="0"/>
              </a:rPr>
              <a:t>  </a:t>
            </a:r>
            <a:r>
              <a:rPr lang="cs-CZ" sz="2400" dirty="0" err="1" smtClean="0">
                <a:latin typeface="Calibri" panose="020F0502020204030204" pitchFamily="34" charset="0"/>
              </a:rPr>
              <a:t>Buonarroti</a:t>
            </a:r>
            <a:endParaRPr lang="cs-CZ" sz="2400" dirty="0" smtClean="0">
              <a:latin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Kdo prodal Josefa do egyptského zajetí?</a:t>
            </a:r>
          </a:p>
          <a:p>
            <a:pPr lvl="1"/>
            <a:r>
              <a:rPr lang="cs-CZ" sz="2400" dirty="0" smtClean="0">
                <a:latin typeface="Calibri" panose="020F0502020204030204" pitchFamily="34" charset="0"/>
              </a:rPr>
              <a:t>Jeho vlastní bratři</a:t>
            </a:r>
          </a:p>
          <a:p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Kdo vyvedl Židy z egyptského zajetí?</a:t>
            </a:r>
          </a:p>
          <a:p>
            <a:pPr lvl="1"/>
            <a:r>
              <a:rPr lang="cs-CZ" sz="2800" dirty="0" smtClean="0">
                <a:latin typeface="Calibri" panose="020F0502020204030204" pitchFamily="34" charset="0"/>
              </a:rPr>
              <a:t>Mojžíš</a:t>
            </a: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Od koho dostal Mojžíš Desatero na hoře Sinaj?</a:t>
            </a:r>
          </a:p>
          <a:p>
            <a:pPr lvl="1"/>
            <a:r>
              <a:rPr lang="cs-CZ" sz="2400" dirty="0" smtClean="0">
                <a:latin typeface="Calibri" panose="020F0502020204030204" pitchFamily="34" charset="0"/>
              </a:rPr>
              <a:t>Od Boha</a:t>
            </a:r>
          </a:p>
          <a:p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 kým bojoval David?</a:t>
            </a:r>
          </a:p>
          <a:p>
            <a:pPr lvl="1"/>
            <a:r>
              <a:rPr lang="cs-CZ" sz="2400" dirty="0" smtClean="0">
                <a:latin typeface="Calibri" panose="020F0502020204030204" pitchFamily="34" charset="0"/>
              </a:rPr>
              <a:t>S Goliášem z kmene </a:t>
            </a:r>
            <a:r>
              <a:rPr lang="cs-CZ" sz="2400" dirty="0" err="1" smtClean="0">
                <a:latin typeface="Calibri" panose="020F0502020204030204" pitchFamily="34" charset="0"/>
              </a:rPr>
              <a:t>Filištýnských</a:t>
            </a:r>
            <a:endParaRPr lang="cs-CZ" sz="2400" dirty="0" smtClean="0">
              <a:latin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Kdo namaloval obraz David s hlavou Goliáše?</a:t>
            </a:r>
          </a:p>
          <a:p>
            <a:pPr lvl="1"/>
            <a:r>
              <a:rPr lang="cs-CZ" sz="2400" dirty="0" err="1">
                <a:latin typeface="Calibri" panose="020F0502020204030204" pitchFamily="34" charset="0"/>
              </a:rPr>
              <a:t>Caravaggio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755576" y="685801"/>
            <a:ext cx="7704856" cy="5551511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V potu tváře museli </a:t>
            </a:r>
            <a:r>
              <a:rPr lang="cs-CZ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Adam a Eva </a:t>
            </a:r>
            <a:r>
              <a:rPr lang="cs-CZ" sz="2400" dirty="0" smtClean="0">
                <a:latin typeface="Calibri" panose="020F0502020204030204" pitchFamily="34" charset="0"/>
              </a:rPr>
              <a:t>pracovat,</a:t>
            </a:r>
          </a:p>
          <a:p>
            <a:r>
              <a:rPr lang="cs-CZ" sz="2400" dirty="0" smtClean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jejich syn 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Ábel</a:t>
            </a:r>
            <a:r>
              <a:rPr lang="cs-CZ" sz="2400" dirty="0">
                <a:latin typeface="Calibri" panose="020F0502020204030204" pitchFamily="34" charset="0"/>
              </a:rPr>
              <a:t> zabil bratra 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Kaina</a:t>
            </a:r>
            <a:r>
              <a:rPr lang="cs-CZ" sz="2400" dirty="0">
                <a:latin typeface="Calibri" panose="020F0502020204030204" pitchFamily="34" charset="0"/>
              </a:rPr>
              <a:t>,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mezi </a:t>
            </a:r>
            <a:r>
              <a:rPr lang="cs-CZ" sz="2400" dirty="0">
                <a:latin typeface="Calibri" panose="020F0502020204030204" pitchFamily="34" charset="0"/>
              </a:rPr>
              <a:t>lidmi se množily zločiny,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trest </a:t>
            </a:r>
            <a:r>
              <a:rPr lang="cs-CZ" sz="2400" dirty="0">
                <a:latin typeface="Calibri" panose="020F0502020204030204" pitchFamily="34" charset="0"/>
              </a:rPr>
              <a:t>boží – potopa, zachránil se jen spravedlivý 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Noe</a:t>
            </a:r>
            <a:r>
              <a:rPr lang="cs-CZ" sz="24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cs-CZ" sz="2400" dirty="0">
                <a:latin typeface="Calibri" panose="020F0502020204030204" pitchFamily="34" charset="0"/>
              </a:rPr>
              <a:t> po opadnutí vodu znovu zalidnil zemi</a:t>
            </a:r>
            <a:r>
              <a:rPr lang="cs-CZ" sz="2400" dirty="0" smtClean="0">
                <a:latin typeface="Calibri" panose="020F0502020204030204" pitchFamily="34" charset="0"/>
              </a:rPr>
              <a:t>,</a:t>
            </a:r>
          </a:p>
          <a:p>
            <a:r>
              <a:rPr lang="cs-CZ" sz="2400" dirty="0" smtClean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ani potomci Noemovi se příliš nepolepšili – začali stavět 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věž babylonskou</a:t>
            </a:r>
            <a:r>
              <a:rPr lang="cs-CZ" sz="2400" dirty="0">
                <a:latin typeface="Calibri" panose="020F0502020204030204" pitchFamily="34" charset="0"/>
              </a:rPr>
              <a:t>, aby se ve své pýše vyrovnali samému Bohu</a:t>
            </a:r>
            <a:r>
              <a:rPr lang="cs-CZ" sz="2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cs-CZ" sz="2400" dirty="0" smtClean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Hospodin je však potrestal zmatením jazyků, stavbu nedokončili a původně jednotné lidstvo se rozdělilo na mnoho národů a jazyků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622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Proč byl prorok Daniel vhozen do jámy lvové?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</a:rPr>
              <a:t>židovští mládenci s Danielem se odmítli poklonit zlaté soše krále </a:t>
            </a:r>
            <a:r>
              <a:rPr lang="cs-CZ" sz="2400" dirty="0" err="1" smtClean="0">
                <a:latin typeface="Calibri" panose="020F0502020204030204" pitchFamily="34" charset="0"/>
              </a:rPr>
              <a:t>Dareia</a:t>
            </a:r>
            <a:r>
              <a:rPr lang="cs-CZ" sz="2400" dirty="0">
                <a:latin typeface="Calibri" panose="020F0502020204030204" pitchFamily="34" charset="0"/>
              </a:rPr>
              <a:t>,</a:t>
            </a:r>
            <a:r>
              <a:rPr lang="cs-CZ" sz="2400" dirty="0" smtClean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proto vhozeni do jámy </a:t>
            </a:r>
            <a:r>
              <a:rPr lang="cs-CZ" sz="2400" dirty="0" smtClean="0">
                <a:latin typeface="Calibri" panose="020F0502020204030204" pitchFamily="34" charset="0"/>
              </a:rPr>
              <a:t>lvové</a:t>
            </a:r>
          </a:p>
          <a:p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 čem vyprávějí Knihy proroků?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</a:rPr>
              <a:t>dílo </a:t>
            </a:r>
            <a:r>
              <a:rPr lang="cs-CZ" sz="2400" dirty="0" err="1">
                <a:latin typeface="Calibri" panose="020F0502020204030204" pitchFamily="34" charset="0"/>
              </a:rPr>
              <a:t>Izaiáše</a:t>
            </a:r>
            <a:r>
              <a:rPr lang="cs-CZ" sz="2400" dirty="0">
                <a:latin typeface="Calibri" panose="020F0502020204030204" pitchFamily="34" charset="0"/>
              </a:rPr>
              <a:t>, Jeremiáše a Ezechiela + 13 dalších </a:t>
            </a:r>
            <a:r>
              <a:rPr lang="cs-CZ" sz="2400" dirty="0" smtClean="0">
                <a:latin typeface="Calibri" panose="020F0502020204030204" pitchFamily="34" charset="0"/>
              </a:rPr>
              <a:t>proroků-</a:t>
            </a:r>
          </a:p>
          <a:p>
            <a:pPr lvl="1"/>
            <a:r>
              <a:rPr lang="cs-CZ" sz="2400" dirty="0" smtClean="0">
                <a:latin typeface="Calibri" panose="020F0502020204030204" pitchFamily="34" charset="0"/>
              </a:rPr>
              <a:t>ti </a:t>
            </a:r>
            <a:r>
              <a:rPr lang="cs-CZ" sz="2400" dirty="0">
                <a:latin typeface="Calibri" panose="020F0502020204030204" pitchFamily="34" charset="0"/>
              </a:rPr>
              <a:t>horlili proti útlaku, hlásali nápravu mravů a předpovídali příchod Mesiáše (Vykupitele), který založí říši spravedlnosti a zachycují i historii</a:t>
            </a:r>
          </a:p>
          <a:p>
            <a:endParaRPr lang="cs-CZ" sz="240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Použité zdroje:</a:t>
            </a:r>
            <a:endParaRPr lang="cs-CZ" sz="32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65104"/>
          </a:xfrm>
        </p:spPr>
        <p:txBody>
          <a:bodyPr>
            <a:normAutofit/>
          </a:bodyPr>
          <a:lstStyle/>
          <a:p>
            <a:r>
              <a:rPr lang="cs-CZ" sz="2400" dirty="0" err="1"/>
              <a:t>Michelangelo</a:t>
            </a:r>
            <a:r>
              <a:rPr lang="cs-CZ" sz="2400" dirty="0"/>
              <a:t> </a:t>
            </a:r>
            <a:r>
              <a:rPr lang="cs-CZ" sz="2400" dirty="0" err="1"/>
              <a:t>Buonarroti</a:t>
            </a:r>
            <a:r>
              <a:rPr lang="cs-CZ" sz="2400" dirty="0"/>
              <a:t> - Stvoření Adama. In: </a:t>
            </a:r>
            <a:r>
              <a:rPr lang="cs-CZ" sz="2400" i="1" dirty="0"/>
              <a:t>Gnosis9.net</a:t>
            </a:r>
            <a:r>
              <a:rPr lang="cs-CZ" sz="2400" dirty="0"/>
              <a:t> [online]. 20xx [cit. 2013-10-02]. Dostupné z: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hledani.gnosis9.net/gallery.php?akce=obrazek_ukaz&amp;media_id=115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/>
              <a:t>Umění. In: </a:t>
            </a:r>
            <a:r>
              <a:rPr lang="cs-CZ" sz="2400" i="1" dirty="0" err="1"/>
              <a:t>Wikipedia</a:t>
            </a:r>
            <a:r>
              <a:rPr lang="cs-CZ" sz="2400" i="1" dirty="0"/>
              <a:t>: </a:t>
            </a:r>
            <a:r>
              <a:rPr lang="cs-CZ" sz="2400" i="1" dirty="0" err="1"/>
              <a:t>the</a:t>
            </a:r>
            <a:r>
              <a:rPr lang="cs-CZ" sz="2400" i="1" dirty="0"/>
              <a:t> free </a:t>
            </a:r>
            <a:r>
              <a:rPr lang="cs-CZ" sz="2400" i="1" dirty="0" err="1"/>
              <a:t>encyclopedia</a:t>
            </a:r>
            <a:r>
              <a:rPr lang="cs-CZ" sz="2400" dirty="0"/>
              <a:t> [online]. San Francisco (CA): </a:t>
            </a:r>
            <a:r>
              <a:rPr lang="cs-CZ" sz="2400" dirty="0" err="1"/>
              <a:t>Wikimedia</a:t>
            </a:r>
            <a:r>
              <a:rPr lang="cs-CZ" sz="2400" dirty="0"/>
              <a:t> </a:t>
            </a:r>
            <a:r>
              <a:rPr lang="cs-CZ" sz="2400" dirty="0" err="1"/>
              <a:t>Foundation</a:t>
            </a:r>
            <a:r>
              <a:rPr lang="cs-CZ" sz="2400" dirty="0"/>
              <a:t>, 2001-2013 [cit. 2013-10-02]. Dostupné z: </a:t>
            </a:r>
            <a:r>
              <a:rPr lang="cs-CZ" sz="2400" dirty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cs.wikipedia.org/wiki/Um%C4%9Bn%C3%AD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0890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548680"/>
            <a:ext cx="7924800" cy="5166320"/>
          </a:xfrm>
        </p:spPr>
        <p:txBody>
          <a:bodyPr>
            <a:normAutofit/>
          </a:bodyPr>
          <a:lstStyle/>
          <a:p>
            <a:r>
              <a:rPr lang="cs-CZ" sz="2400" dirty="0"/>
              <a:t>Galerie </a:t>
            </a:r>
            <a:r>
              <a:rPr lang="cs-CZ" sz="2400" dirty="0" err="1"/>
              <a:t>Borghese</a:t>
            </a:r>
            <a:r>
              <a:rPr lang="cs-CZ" sz="2400" dirty="0"/>
              <a:t>. In: </a:t>
            </a:r>
            <a:r>
              <a:rPr lang="cs-CZ" sz="2400" i="1" dirty="0" err="1"/>
              <a:t>Wikipedia</a:t>
            </a:r>
            <a:r>
              <a:rPr lang="cs-CZ" sz="2400" i="1" dirty="0"/>
              <a:t>: </a:t>
            </a:r>
            <a:r>
              <a:rPr lang="cs-CZ" sz="2400" i="1" dirty="0" err="1"/>
              <a:t>the</a:t>
            </a:r>
            <a:r>
              <a:rPr lang="cs-CZ" sz="2400" i="1" dirty="0"/>
              <a:t> free </a:t>
            </a:r>
            <a:r>
              <a:rPr lang="cs-CZ" sz="2400" i="1" dirty="0" err="1"/>
              <a:t>encyclopedia</a:t>
            </a:r>
            <a:r>
              <a:rPr lang="cs-CZ" sz="2400" dirty="0"/>
              <a:t> [online]. San Francisco (CA): </a:t>
            </a:r>
            <a:r>
              <a:rPr lang="cs-CZ" sz="2400" dirty="0" err="1"/>
              <a:t>Wikimedia</a:t>
            </a:r>
            <a:r>
              <a:rPr lang="cs-CZ" sz="2400" dirty="0"/>
              <a:t> </a:t>
            </a:r>
            <a:r>
              <a:rPr lang="cs-CZ" sz="2400" dirty="0" err="1"/>
              <a:t>Foundation</a:t>
            </a:r>
            <a:r>
              <a:rPr lang="cs-CZ" sz="2400" dirty="0"/>
              <a:t>, 2001-2013 [cit. 2013-10-02]. Dostupné z: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cs.wikipedia.org/wiki/Galerie_Borghese</a:t>
            </a:r>
            <a:endParaRPr lang="cs-CZ" sz="2400" dirty="0" smtClean="0"/>
          </a:p>
          <a:p>
            <a:r>
              <a:rPr lang="cs-CZ" sz="2400" dirty="0" smtClean="0"/>
              <a:t>Rembrandt</a:t>
            </a:r>
            <a:r>
              <a:rPr lang="cs-CZ" sz="2400" dirty="0"/>
              <a:t>: </a:t>
            </a:r>
            <a:r>
              <a:rPr lang="cs-CZ" sz="2400" dirty="0" smtClean="0"/>
              <a:t>Dostupné </a:t>
            </a:r>
            <a:r>
              <a:rPr lang="cs-CZ" sz="2400" dirty="0"/>
              <a:t>z: </a:t>
            </a:r>
            <a:r>
              <a:rPr lang="cs-CZ" sz="2400" dirty="0">
                <a:hlinkClick r:id="rId3"/>
              </a:rPr>
              <a:t>https://www.google.cz/search?q=rembrandt&amp;client=firefox-a&amp;hs=qXc&amp;rls=org.mozilla:cs:official&amp;source=lnms&amp;tbm=isch&amp;sa=X&amp;ei=evE1UqHwE8SAhQf_-4HgBw&amp;ved=0CAkQ_AUoAQ&amp;biw=1366&amp;bih=602&amp;dpr=1#facrc=_&amp;imgdii=_&amp;imgrc=0ay6bDBS5P2-bM%3A%3B8guKXv71iTcO</a:t>
            </a:r>
            <a:r>
              <a:rPr lang="cs-CZ" sz="2400" dirty="0" smtClean="0">
                <a:latin typeface="Calibri" panose="020F0502020204030204" pitchFamily="34" charset="0"/>
                <a:hlinkClick r:id="rId3"/>
              </a:rPr>
              <a:t> 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L. </a:t>
            </a:r>
            <a:r>
              <a:rPr lang="cs-CZ" sz="2400" dirty="0" err="1">
                <a:latin typeface="Calibri" panose="020F0502020204030204" pitchFamily="34" charset="0"/>
              </a:rPr>
              <a:t>Cranach</a:t>
            </a:r>
            <a:r>
              <a:rPr lang="cs-CZ" sz="2400" dirty="0">
                <a:latin typeface="Calibri" panose="020F0502020204030204" pitchFamily="34" charset="0"/>
              </a:rPr>
              <a:t>: Adam a Eva v ráji. </a:t>
            </a:r>
            <a:r>
              <a:rPr lang="cs-CZ" sz="2400" dirty="0" smtClean="0">
                <a:latin typeface="Calibri" panose="020F0502020204030204" pitchFamily="34" charset="0"/>
              </a:rPr>
              <a:t>Dostupné </a:t>
            </a:r>
            <a:r>
              <a:rPr lang="cs-CZ" sz="2400" dirty="0">
                <a:latin typeface="Calibri" panose="020F0502020204030204" pitchFamily="34" charset="0"/>
              </a:rPr>
              <a:t>z: </a:t>
            </a:r>
            <a:r>
              <a:rPr lang="cs-CZ" sz="2400" dirty="0">
                <a:latin typeface="Calibri" panose="020F0502020204030204" pitchFamily="34" charset="0"/>
                <a:hlinkClick r:id="rId2"/>
              </a:rPr>
              <a:t>https://www.google.cz/search?q=Adam+a+Eva+v+r%C3%A1ji+-+</a:t>
            </a:r>
            <a:r>
              <a:rPr lang="cs-CZ" sz="2400" dirty="0" smtClean="0">
                <a:latin typeface="Calibri" panose="020F0502020204030204" pitchFamily="34" charset="0"/>
                <a:hlinkClick r:id="rId2"/>
              </a:rPr>
              <a:t>cranach&amp;client=firefox-a&amp;hs=ANx&amp;rls=org.mozilla:cs:official&amp;source=lnms&amp;tbm=isch&amp;sa=X&amp;ei=5_M1Ur7zI4i3hQfTmoDIDg&amp;ved=0CAkQ_AUoAQ&amp;biw=1366&amp;bih=602&amp;d</a:t>
            </a:r>
          </a:p>
          <a:p>
            <a:r>
              <a:rPr lang="cs-CZ" sz="2400" dirty="0" err="1"/>
              <a:t>Noemova</a:t>
            </a:r>
            <a:r>
              <a:rPr lang="cs-CZ" sz="2400" dirty="0"/>
              <a:t> archa. </a:t>
            </a:r>
            <a:r>
              <a:rPr lang="cs-CZ" sz="2400" dirty="0" smtClean="0"/>
              <a:t>In: </a:t>
            </a:r>
            <a:r>
              <a:rPr lang="cs-CZ" sz="2400" i="1" dirty="0" err="1" smtClean="0"/>
              <a:t>Wikipedia</a:t>
            </a:r>
            <a:r>
              <a:rPr lang="cs-CZ" sz="2400" i="1" dirty="0" smtClean="0"/>
              <a:t>: </a:t>
            </a:r>
            <a:r>
              <a:rPr lang="cs-CZ" sz="2400" i="1" dirty="0" err="1" smtClean="0"/>
              <a:t>the</a:t>
            </a:r>
            <a:r>
              <a:rPr lang="cs-CZ" sz="2400" i="1" dirty="0" smtClean="0"/>
              <a:t> free </a:t>
            </a:r>
            <a:r>
              <a:rPr lang="cs-CZ" sz="2400" i="1" dirty="0" err="1" smtClean="0"/>
              <a:t>encyclopedia</a:t>
            </a:r>
            <a:r>
              <a:rPr lang="cs-CZ" sz="2400" dirty="0" smtClean="0"/>
              <a:t> [online]. San Francisco (CA): </a:t>
            </a:r>
            <a:r>
              <a:rPr lang="cs-CZ" sz="2400" dirty="0" err="1" smtClean="0"/>
              <a:t>Wikimedia</a:t>
            </a:r>
            <a:r>
              <a:rPr lang="cs-CZ" sz="2400" dirty="0" smtClean="0"/>
              <a:t> </a:t>
            </a:r>
            <a:r>
              <a:rPr lang="cs-CZ" sz="2400" dirty="0" err="1" smtClean="0"/>
              <a:t>Foundation</a:t>
            </a:r>
            <a:r>
              <a:rPr lang="cs-CZ" sz="2400" dirty="0" smtClean="0"/>
              <a:t>, 2001-2013 [cit. 2013-09-15]. Dostupné </a:t>
            </a:r>
            <a:r>
              <a:rPr lang="cs-CZ" sz="2400" dirty="0"/>
              <a:t>z: </a:t>
            </a:r>
            <a:r>
              <a:rPr lang="cs-CZ" sz="2400" dirty="0">
                <a:hlinkClick r:id="rId3"/>
              </a:rPr>
              <a:t>http://cs.wikipedia.org/wiki/Soubor:Noahs_Ark.jpg</a:t>
            </a:r>
            <a:r>
              <a:rPr lang="cs-CZ" sz="2400" dirty="0" smtClean="0">
                <a:latin typeface="Calibri" panose="020F0502020204030204" pitchFamily="34" charset="0"/>
                <a:hlinkClick r:id="rId3"/>
              </a:rPr>
              <a:t> 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P. </a:t>
            </a:r>
            <a:r>
              <a:rPr lang="cs-CZ" sz="2400" dirty="0" err="1">
                <a:latin typeface="Calibri" panose="020F0502020204030204" pitchFamily="34" charset="0"/>
              </a:rPr>
              <a:t>Brueghel</a:t>
            </a:r>
            <a:r>
              <a:rPr lang="cs-CZ" sz="2400" dirty="0">
                <a:latin typeface="Calibri" panose="020F0502020204030204" pitchFamily="34" charset="0"/>
              </a:rPr>
              <a:t>: Stavba věže babylónské. In: </a:t>
            </a:r>
            <a:r>
              <a:rPr lang="cs-CZ" sz="2400" i="1" dirty="0" err="1">
                <a:latin typeface="Calibri" panose="020F0502020204030204" pitchFamily="34" charset="0"/>
              </a:rPr>
              <a:t>Wikipedia</a:t>
            </a:r>
            <a:r>
              <a:rPr lang="cs-CZ" sz="2400" i="1" dirty="0">
                <a:latin typeface="Calibri" panose="020F0502020204030204" pitchFamily="34" charset="0"/>
              </a:rPr>
              <a:t>: </a:t>
            </a:r>
            <a:r>
              <a:rPr lang="cs-CZ" sz="2400" i="1" dirty="0" err="1">
                <a:latin typeface="Calibri" panose="020F0502020204030204" pitchFamily="34" charset="0"/>
              </a:rPr>
              <a:t>the</a:t>
            </a:r>
            <a:r>
              <a:rPr lang="cs-CZ" sz="2400" i="1" dirty="0">
                <a:latin typeface="Calibri" panose="020F0502020204030204" pitchFamily="34" charset="0"/>
              </a:rPr>
              <a:t> free </a:t>
            </a:r>
            <a:r>
              <a:rPr lang="cs-CZ" sz="2400" i="1" dirty="0" err="1">
                <a:latin typeface="Calibri" panose="020F0502020204030204" pitchFamily="34" charset="0"/>
              </a:rPr>
              <a:t>encyclopedia</a:t>
            </a:r>
            <a:r>
              <a:rPr lang="cs-CZ" sz="2400" dirty="0">
                <a:latin typeface="Calibri" panose="020F0502020204030204" pitchFamily="34" charset="0"/>
              </a:rPr>
              <a:t> [online]. San Francisco (CA): </a:t>
            </a:r>
            <a:r>
              <a:rPr lang="cs-CZ" sz="2400" dirty="0" err="1">
                <a:latin typeface="Calibri" panose="020F0502020204030204" pitchFamily="34" charset="0"/>
              </a:rPr>
              <a:t>Wikimedia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Foundation</a:t>
            </a:r>
            <a:r>
              <a:rPr lang="cs-CZ" sz="2400" dirty="0">
                <a:latin typeface="Calibri" panose="020F0502020204030204" pitchFamily="34" charset="0"/>
              </a:rPr>
              <a:t>, 2001-2013 [cit. 2013-09-15]. Dostupné z: </a:t>
            </a:r>
            <a:r>
              <a:rPr lang="cs-CZ" sz="2400" dirty="0">
                <a:latin typeface="Calibri" panose="020F0502020204030204" pitchFamily="34" charset="0"/>
                <a:hlinkClick r:id="rId2"/>
              </a:rPr>
              <a:t>http://cs.wikipedia.org/wiki/Soubor:Pieter_Bruegel_the_Elder_-_The_Tower_of_Babel_%28Vienna%29_-_Google_Art_Project_-_</a:t>
            </a:r>
            <a:r>
              <a:rPr lang="cs-CZ" sz="2400" dirty="0" smtClean="0">
                <a:latin typeface="Calibri" panose="020F0502020204030204" pitchFamily="34" charset="0"/>
                <a:hlinkClick r:id="rId2"/>
              </a:rPr>
              <a:t>edited.jpg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/>
              <a:t>Mojžíš. </a:t>
            </a:r>
            <a:r>
              <a:rPr lang="cs-CZ" sz="2400" dirty="0" smtClean="0"/>
              <a:t>Dostupné </a:t>
            </a:r>
            <a:r>
              <a:rPr lang="cs-CZ" sz="2400" dirty="0"/>
              <a:t>z: </a:t>
            </a:r>
            <a:r>
              <a:rPr lang="cs-CZ" sz="2400" dirty="0">
                <a:hlinkClick r:id="rId3"/>
              </a:rPr>
              <a:t>https://www.google.cz/search?q=j%C3%A1kob+a+ezau&amp;client=firefox-a&amp;hs=QPI&amp;rls=org.mozilla:cs:official&amp;source=lnms&amp;tbm=isch&amp;sa=X&amp;ei=cfk1UtgbjJOFB7nNgcAC&amp;ved=0CAkQ_AUoAQ&amp;biw=1366&amp;bi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022304"/>
          </a:xfrm>
        </p:spPr>
        <p:txBody>
          <a:bodyPr>
            <a:normAutofit/>
          </a:bodyPr>
          <a:lstStyle/>
          <a:p>
            <a:r>
              <a:rPr lang="cs-CZ" sz="2400" dirty="0"/>
              <a:t>Olga Janíčková: Čtení z Biblí kralické podle Ivana Olbrachta. In: </a:t>
            </a:r>
            <a:r>
              <a:rPr lang="cs-CZ" sz="2400" i="1" dirty="0"/>
              <a:t>CzechFolks.com</a:t>
            </a:r>
            <a:r>
              <a:rPr lang="cs-CZ" sz="2400" dirty="0"/>
              <a:t> [online]. 2012 [cit. 2013-10-03]. Dostupné z: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czechfolks.com/plus/2012/12/30/olga-janickova-cteni-z-bibli-kralicke-podle-ivana-olbrachta-2/</a:t>
            </a:r>
            <a:endParaRPr lang="cs-CZ" sz="2400" dirty="0" smtClean="0"/>
          </a:p>
          <a:p>
            <a:r>
              <a:rPr lang="cs-CZ" sz="2400" dirty="0" smtClean="0"/>
              <a:t>Mojžíš </a:t>
            </a:r>
            <a:r>
              <a:rPr lang="cs-CZ" sz="2400" dirty="0"/>
              <a:t>- přechod přes Rudé moře. </a:t>
            </a:r>
            <a:r>
              <a:rPr lang="cs-CZ" sz="2400" dirty="0" smtClean="0"/>
              <a:t>Dostupné </a:t>
            </a:r>
            <a:r>
              <a:rPr lang="cs-CZ" sz="2400" dirty="0"/>
              <a:t>z: </a:t>
            </a:r>
            <a:r>
              <a:rPr lang="cs-CZ" sz="2400" dirty="0">
                <a:hlinkClick r:id="rId3"/>
              </a:rPr>
              <a:t>https://www.google.cz/search?q=moj%C5%BE%C3%AD%C5%A1+p%C5%99echod+p%C5%99es+rud%C3%A9+mo%C5%99e&amp;client=firefox-a&amp;hs=8dd&amp;rls</a:t>
            </a:r>
            <a:r>
              <a:rPr lang="cs-CZ" sz="2400" dirty="0"/>
              <a:t>=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Calibri" panose="020F0502020204030204" pitchFamily="34" charset="0"/>
              </a:rPr>
              <a:t>Tintoretto</a:t>
            </a:r>
            <a:r>
              <a:rPr lang="cs-CZ" sz="2400" dirty="0">
                <a:latin typeface="Calibri" panose="020F0502020204030204" pitchFamily="34" charset="0"/>
              </a:rPr>
              <a:t> - </a:t>
            </a:r>
            <a:r>
              <a:rPr lang="cs-CZ" sz="2400" dirty="0" smtClean="0">
                <a:latin typeface="Calibri" panose="020F0502020204030204" pitchFamily="34" charset="0"/>
              </a:rPr>
              <a:t>Dostupné </a:t>
            </a:r>
            <a:r>
              <a:rPr lang="cs-CZ" sz="2400" dirty="0">
                <a:latin typeface="Calibri" panose="020F0502020204030204" pitchFamily="34" charset="0"/>
              </a:rPr>
              <a:t>z: </a:t>
            </a:r>
            <a:r>
              <a:rPr lang="cs-CZ" sz="24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cs-CZ" sz="2400" dirty="0" smtClean="0">
                <a:latin typeface="Calibri" panose="020F0502020204030204" pitchFamily="34" charset="0"/>
                <a:hlinkClick r:id="rId2"/>
              </a:rPr>
              <a:t>www.google.cz/search?q=tintoretto&amp;client=firefox-a&amp;hs=3Xy&amp;rls=org.mozilla:cs:official&amp;source=lnms&amp;tbm=isch&amp;sa=X&amp;ei=jgU2Uo7sGoixh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/>
              <a:t>Šalomounův chrám v Jeruzalémě. In: </a:t>
            </a:r>
            <a:r>
              <a:rPr lang="cs-CZ" sz="2400" i="1" dirty="0" err="1"/>
              <a:t>Wikipedia</a:t>
            </a:r>
            <a:r>
              <a:rPr lang="cs-CZ" sz="2400" i="1" dirty="0"/>
              <a:t>: </a:t>
            </a:r>
            <a:r>
              <a:rPr lang="cs-CZ" sz="2400" i="1" dirty="0" err="1"/>
              <a:t>the</a:t>
            </a:r>
            <a:r>
              <a:rPr lang="cs-CZ" sz="2400" i="1" dirty="0"/>
              <a:t> free </a:t>
            </a:r>
            <a:r>
              <a:rPr lang="cs-CZ" sz="2400" i="1" dirty="0" err="1"/>
              <a:t>encyclopedia</a:t>
            </a:r>
            <a:r>
              <a:rPr lang="cs-CZ" sz="2400" dirty="0"/>
              <a:t> [online]. San Francisco (CA): </a:t>
            </a:r>
            <a:r>
              <a:rPr lang="cs-CZ" sz="2400" dirty="0" err="1"/>
              <a:t>Wikimedia</a:t>
            </a:r>
            <a:r>
              <a:rPr lang="cs-CZ" sz="2400" dirty="0"/>
              <a:t> </a:t>
            </a:r>
            <a:r>
              <a:rPr lang="cs-CZ" sz="2400" dirty="0" err="1"/>
              <a:t>Foundation</a:t>
            </a:r>
            <a:r>
              <a:rPr lang="cs-CZ" sz="2400" dirty="0"/>
              <a:t>, 2001-2013 [cit. 2013-09-15]. Dostupné z: </a:t>
            </a: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cs.wikipedia.org/wiki/Jeruzal%C3%A9msk%C3%BD_chr%C3%A1m</a:t>
            </a:r>
            <a:endParaRPr lang="cs-CZ" sz="2400" dirty="0" smtClean="0"/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Tři mládenci v peci ohnivé</a:t>
            </a:r>
            <a:r>
              <a:rPr lang="cs-CZ" sz="2400">
                <a:latin typeface="Calibri" panose="020F0502020204030204" pitchFamily="34" charset="0"/>
              </a:rPr>
              <a:t>. </a:t>
            </a:r>
            <a:r>
              <a:rPr lang="cs-CZ" sz="2400" smtClean="0">
                <a:latin typeface="Calibri" panose="020F0502020204030204" pitchFamily="34" charset="0"/>
              </a:rPr>
              <a:t>Dostupné </a:t>
            </a:r>
            <a:r>
              <a:rPr lang="cs-CZ" sz="2400" dirty="0">
                <a:latin typeface="Calibri" panose="020F0502020204030204" pitchFamily="34" charset="0"/>
              </a:rPr>
              <a:t>z: </a:t>
            </a:r>
            <a:r>
              <a:rPr lang="cs-CZ" sz="2400" dirty="0">
                <a:latin typeface="Calibri" panose="020F0502020204030204" pitchFamily="34" charset="0"/>
                <a:hlinkClick r:id="rId2"/>
              </a:rPr>
              <a:t>https://www.google.cz/search?q=T%C5%99i+ml%C3%A1denci+v+ohniv%C3%A9+peci&amp;client=firefox-a&amp;hs=mYJ&amp;rls=org.mozilla:cs:official&amp;source=lnms&amp;tbm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0081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sz="4400" dirty="0" smtClean="0">
                <a:solidFill>
                  <a:srgbClr val="FFFF00"/>
                </a:solidFill>
                <a:latin typeface="Calibri" pitchFamily="34" charset="0"/>
              </a:rPr>
              <a:t>KONEC</a:t>
            </a:r>
            <a:endParaRPr lang="cs-CZ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54546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tx2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tx2"/>
                </a:solidFill>
                <a:latin typeface="+mj-lt"/>
              </a:rPr>
              <a:t>Pokud není uvedeno jinak, jsou použité objekty vlastní originální tvorbou autora.  Materiál je určen pro bezplatné používání pro potřeby výuky a vzdělávání na všech typech škol a školských zařízení. Jakékoliv další využití podléhá autorskému zákonu. Veškerá vlastní díla autora (fotografie, videa) lze bezplatně dále používat i šířit při uvedení autorova jména.</a:t>
            </a:r>
            <a:endParaRPr lang="cs-CZ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08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5589240"/>
            <a:ext cx="7543800" cy="1008112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M. </a:t>
            </a:r>
            <a:r>
              <a:rPr lang="cs-CZ" sz="2400" dirty="0" err="1">
                <a:latin typeface="Calibri" panose="020F0502020204030204" pitchFamily="34" charset="0"/>
              </a:rPr>
              <a:t>Buonarroti</a:t>
            </a:r>
            <a:r>
              <a:rPr lang="cs-CZ" sz="2400" dirty="0">
                <a:latin typeface="Calibri" panose="020F0502020204030204" pitchFamily="34" charset="0"/>
              </a:rPr>
              <a:t>: Pokušení a pád – </a:t>
            </a:r>
            <a:r>
              <a:rPr lang="cs-CZ" sz="2400" dirty="0" err="1">
                <a:solidFill>
                  <a:srgbClr val="FFFF00"/>
                </a:solidFill>
                <a:latin typeface="Calibri" panose="020F0502020204030204" pitchFamily="34" charset="0"/>
              </a:rPr>
              <a:t>Lilith</a:t>
            </a:r>
            <a:r>
              <a:rPr lang="cs-CZ" sz="2400" dirty="0">
                <a:latin typeface="Calibri" panose="020F0502020204030204" pitchFamily="34" charset="0"/>
              </a:rPr>
              <a:t> = had s ženským tělem = ďábel</a:t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6"/>
            <a:ext cx="4750138" cy="47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6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653136"/>
            <a:ext cx="3024336" cy="648072"/>
          </a:xfrm>
        </p:spPr>
        <p:txBody>
          <a:bodyPr/>
          <a:lstStyle/>
          <a:p>
            <a:r>
              <a:rPr lang="cs-CZ" sz="2400" dirty="0" smtClean="0"/>
              <a:t>Adam a </a:t>
            </a:r>
            <a:r>
              <a:rPr lang="cs-CZ" sz="2400" dirty="0"/>
              <a:t>E</a:t>
            </a:r>
            <a:r>
              <a:rPr lang="cs-CZ" sz="2400" dirty="0" smtClean="0"/>
              <a:t>va v ráji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539190"/>
            <a:ext cx="5090878" cy="5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5949280"/>
            <a:ext cx="7543800" cy="648072"/>
          </a:xfrm>
        </p:spPr>
        <p:txBody>
          <a:bodyPr/>
          <a:lstStyle/>
          <a:p>
            <a:r>
              <a:rPr lang="cs-CZ" sz="2400" dirty="0" err="1" smtClean="0"/>
              <a:t>Noemova</a:t>
            </a:r>
            <a:r>
              <a:rPr lang="cs-CZ" sz="2400" dirty="0" smtClean="0"/>
              <a:t> archa</a:t>
            </a:r>
            <a:endParaRPr lang="cs-CZ" sz="2400" dirty="0"/>
          </a:p>
        </p:txBody>
      </p:sp>
      <p:pic>
        <p:nvPicPr>
          <p:cNvPr id="1026" name="Picture 2" descr="Soubor:Noahs 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572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5805264"/>
            <a:ext cx="7543800" cy="864096"/>
          </a:xfrm>
        </p:spPr>
        <p:txBody>
          <a:bodyPr>
            <a:normAutofit/>
          </a:bodyPr>
          <a:lstStyle/>
          <a:p>
            <a:r>
              <a:rPr lang="cs-CZ" sz="2400" dirty="0" err="1"/>
              <a:t>Pieter</a:t>
            </a:r>
            <a:r>
              <a:rPr lang="cs-CZ" sz="2400" dirty="0"/>
              <a:t> </a:t>
            </a:r>
            <a:r>
              <a:rPr lang="cs-CZ" sz="2400" dirty="0" err="1"/>
              <a:t>Brueghel</a:t>
            </a:r>
            <a:r>
              <a:rPr lang="cs-CZ" sz="2400" dirty="0"/>
              <a:t>: Stavba věže babylónské (1563)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704137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431</TotalTime>
  <Words>1664</Words>
  <Application>Microsoft Office PowerPoint</Application>
  <PresentationFormat>Předvádění na obrazovce (4:3)</PresentationFormat>
  <Paragraphs>159</Paragraphs>
  <Slides>58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Horizont</vt:lpstr>
      <vt:lpstr>Digitální výukový materiál zpracovaný v rámci projektu „EU peníze školám“</vt:lpstr>
      <vt:lpstr>starověká literatura hebrejská Bible - obrazová část</vt:lpstr>
      <vt:lpstr>Starověká hebrejská literatura</vt:lpstr>
      <vt:lpstr>   Michelangelo Buonarroti: Stvoření Adama – freska v Sixtinské kapli ve Vatikánu (1508 – 1512)</vt:lpstr>
      <vt:lpstr>Prezentace aplikace PowerPoint</vt:lpstr>
      <vt:lpstr>M. Buonarroti: Pokušení a pád – Lilith = had s ženským tělem = ďábel </vt:lpstr>
      <vt:lpstr>Adam a Eva v ráji</vt:lpstr>
      <vt:lpstr>Noemova archa</vt:lpstr>
      <vt:lpstr>Pieter Brueghel: Stavba věže babylónské (1563) </vt:lpstr>
      <vt:lpstr>Bůh a andělé navštěvují Abraháma a oznamují mu, že jeho žena Sára počne… </vt:lpstr>
      <vt:lpstr>Abraham má obětovat svého milovaného syna Izáka</vt:lpstr>
      <vt:lpstr>Prezentace aplikace PowerPoint</vt:lpstr>
      <vt:lpstr>Prezentace aplikace PowerPoint</vt:lpstr>
      <vt:lpstr>Jákob a Ezau (Jákob oklamává svého slepého otce) </vt:lpstr>
      <vt:lpstr>Mathias Stomer, 1640: Jákob a Ezau </vt:lpstr>
      <vt:lpstr>Josef vykládá faraonovi sny – 7 let hladomoru </vt:lpstr>
      <vt:lpstr>Prezentace aplikace PowerPoint</vt:lpstr>
      <vt:lpstr>Mojžíše nachází v košíku faraonova dcera </vt:lpstr>
      <vt:lpstr>Přechod přes Rudé moře </vt:lpstr>
      <vt:lpstr>Prezentace aplikace PowerPoint</vt:lpstr>
      <vt:lpstr> Tintoretto: Mojžíš vyráží vodu ze skály na Sinajské poušti </vt:lpstr>
      <vt:lpstr>Desatero napsal Bůh na dvě desky </vt:lpstr>
      <vt:lpstr>Mojžíš a hořící keř </vt:lpstr>
      <vt:lpstr>Mojžíš s deskami sestupuje z hory Sinaj </vt:lpstr>
      <vt:lpstr>Prezentace aplikace PowerPoint</vt:lpstr>
      <vt:lpstr>Prezentace aplikace PowerPoint</vt:lpstr>
      <vt:lpstr>Samson a Dalila </vt:lpstr>
      <vt:lpstr>Samson v chrámě krále Filištýnských </vt:lpstr>
      <vt:lpstr>Samuel pomazal Davida králem </vt:lpstr>
      <vt:lpstr>David a Goliáš </vt:lpstr>
      <vt:lpstr>Caravaggio: David s hlavou Goliáše </vt:lpstr>
      <vt:lpstr>Rembrandt: David hraje na lyru králi Saulovi, který je mučený zlým duchem </vt:lpstr>
      <vt:lpstr>Šalomoun a královna ze Sáby </vt:lpstr>
      <vt:lpstr>Šalomounův chrám v Jeruzalémě </vt:lpstr>
      <vt:lpstr>Zničení Šalomounova chrámu v roce 586 př. Kr. babylónským králem </vt:lpstr>
      <vt:lpstr>Prezentace aplikace PowerPoint</vt:lpstr>
      <vt:lpstr>Tři mládenci v ohnivé peci (4. postava připomíná Krista) – mozaika z kláštera ze 6. století v Řecku </vt:lpstr>
      <vt:lpstr>Daniel v jámě lvové </vt:lpstr>
      <vt:lpstr>Prezentace aplikace PowerPoint</vt:lpstr>
      <vt:lpstr>Prezentace aplikace PowerPoint</vt:lpstr>
      <vt:lpstr>Noemi a Rút – paběrkují na poli Boáze </vt:lpstr>
      <vt:lpstr>Prezentace aplikace PowerPoint</vt:lpstr>
      <vt:lpstr>Prezentace aplikace PowerPoint</vt:lpstr>
      <vt:lpstr>Jobovo trápení </vt:lpstr>
      <vt:lpstr>Opakování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Starověká hebrejská literatura</dc:title>
  <dc:creator>Martina Sedlářová</dc:creator>
  <cp:lastModifiedBy>Václav Sedlář</cp:lastModifiedBy>
  <cp:revision>38</cp:revision>
  <dcterms:created xsi:type="dcterms:W3CDTF">2013-09-10T21:44:39Z</dcterms:created>
  <dcterms:modified xsi:type="dcterms:W3CDTF">2013-10-02T22:03:32Z</dcterms:modified>
</cp:coreProperties>
</file>