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58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EC4E8-C804-437E-BD16-4ACE1BF2EC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9BB98-EA3A-40D0-A0A1-9BB775B6A3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45A5A-0D02-4B63-8BD2-6EA550C127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pitchFamily="34" charset="0"/>
                </a:endParaRPr>
              </a:p>
            </p:txBody>
          </p:sp>
        </p:grpSp>
      </p:grpSp>
      <p:sp>
        <p:nvSpPr>
          <p:cNvPr id="2458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D2BA2-34EB-4084-9F34-70627AA646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9F52D-45A7-4312-9DB2-436B78984C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FCCF2-766D-4B4D-901C-2051EC39D7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12000-EAB6-4045-B2BF-106BB550D7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EB4B5-6DA5-45B5-A526-90C28D4639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A78C8-AD3F-4BA8-BF0B-A29A91C632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EA387-E7DF-4BD6-9B6D-118AE3851D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A07EE-1A92-4A09-9FB9-A507434403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54223-D671-4053-9C09-BE0A33F8DA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F3985-02B7-4F93-A294-9419788A65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BF5AB-93AC-4ED3-9506-42B7BB12AD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B71D1-D89D-4FC8-9E13-3ACCC867E7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28F86-07B7-4E82-BDE0-9D9C6827C2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36288-0B76-4118-B166-AE91301A42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1D4D9-6FE4-4FCF-ACE4-E80E7A32B8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0529F-17FA-40E2-AFF4-2C6516F5BB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440F7-170F-45C9-92E3-5400AE9A03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CCE95-E0CE-4D64-B89B-B2B1D7D2B8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8BC27-9CF5-4083-BBB9-3C2C03F50A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E5B39992-972C-4F83-A7E8-6C2C174DB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355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2355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pitchFamily="34" charset="0"/>
                </a:endParaRPr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32FECF57-C1D8-4AE7-847D-515F8E4F3F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s.wikipedia.org/wiki/Soubor:Penis_parts.png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hyperlink" Target="http://cs.wikipedia.org/wiki/Soubor:Gray1229.pn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Prim%C3%A1rn%C3%AD_pohlavn%C3%AD_znaky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 idx="4294967295"/>
          </p:nvPr>
        </p:nvSpPr>
        <p:spPr>
          <a:solidFill>
            <a:srgbClr val="6699FF"/>
          </a:solidFill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Digitální výukový materiál</a:t>
            </a:r>
            <a:br>
              <a:rPr lang="cs-CZ" smtClean="0">
                <a:solidFill>
                  <a:schemeClr val="bg1"/>
                </a:solidFill>
              </a:rPr>
            </a:br>
            <a:r>
              <a:rPr lang="cs-CZ" sz="1800" smtClean="0">
                <a:solidFill>
                  <a:schemeClr val="bg1"/>
                </a:solidFill>
              </a:rPr>
              <a:t>zpracovaný v rámci projektu „EU peníze školám“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1938" y="1484313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4100" name="Rectangle 387"/>
          <p:cNvSpPr>
            <a:spLocks/>
          </p:cNvSpPr>
          <p:nvPr/>
        </p:nvSpPr>
        <p:spPr bwMode="auto">
          <a:xfrm>
            <a:off x="457200" y="2997200"/>
            <a:ext cx="8229600" cy="345598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sz="9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Projekt:		</a:t>
            </a:r>
            <a:r>
              <a:rPr lang="cs-CZ" b="1" dirty="0">
                <a:latin typeface="Times New Roman" pitchFamily="18" charset="0"/>
              </a:rPr>
              <a:t>CZ.1.07/1.5.00/34.0386 „SŠHL Frýdlant.moderní školy“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Škola:		</a:t>
            </a:r>
            <a:r>
              <a:rPr lang="cs-CZ" b="1" dirty="0">
                <a:latin typeface="Times New Roman" pitchFamily="18" charset="0"/>
              </a:rPr>
              <a:t>Střední škola hospodářská a lesnická, Frýdlant	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			Bělíkova 1387, příspěvková organizace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Šablona:		</a:t>
            </a:r>
            <a:r>
              <a:rPr lang="cs-CZ" b="1" dirty="0">
                <a:latin typeface="Times New Roman" pitchFamily="18" charset="0"/>
              </a:rPr>
              <a:t>III/2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Sada:		</a:t>
            </a:r>
            <a:r>
              <a:rPr lang="cs-CZ" b="1" dirty="0" smtClean="0">
                <a:latin typeface="Times New Roman" pitchFamily="18" charset="0"/>
              </a:rPr>
              <a:t>VY_32_INOVACE_Bi 1.31 </a:t>
            </a:r>
            <a:r>
              <a:rPr lang="cs-CZ" b="1" dirty="0">
                <a:latin typeface="Times New Roman" pitchFamily="18" charset="0"/>
              </a:rPr>
              <a:t>Rozmnožovací  soustava - pohlavní</a:t>
            </a:r>
            <a:endParaRPr lang="cs-CZ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Vytvořeno:	</a:t>
            </a:r>
            <a:r>
              <a:rPr lang="cs-CZ" dirty="0"/>
              <a:t>01.02.2013</a:t>
            </a:r>
            <a:endParaRPr lang="cs-CZ" b="1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Ověřeno:	</a:t>
            </a:r>
            <a:r>
              <a:rPr lang="cs-CZ" b="1" dirty="0">
                <a:latin typeface="Times New Roman" pitchFamily="18" charset="0"/>
              </a:rPr>
              <a:t> 	20</a:t>
            </a:r>
            <a:r>
              <a:rPr lang="cs-CZ" b="1" dirty="0"/>
              <a:t>.03.2013</a:t>
            </a:r>
            <a:r>
              <a:rPr lang="cs-CZ" b="1" dirty="0">
                <a:latin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</a:rPr>
              <a:t>		Třída:</a:t>
            </a:r>
            <a:r>
              <a:rPr lang="cs-CZ" b="1" dirty="0">
                <a:latin typeface="Times New Roman" pitchFamily="18" charset="0"/>
              </a:rPr>
              <a:t>	</a:t>
            </a:r>
            <a:r>
              <a:rPr lang="cs-CZ" b="1" dirty="0"/>
              <a:t>Ve1</a:t>
            </a:r>
            <a:r>
              <a:rPr lang="cs-CZ" b="1" dirty="0">
                <a:latin typeface="Times New Roman" pitchFamily="18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solidFill>
            <a:srgbClr val="6699FF"/>
          </a:solidFill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chemeClr val="bg1"/>
                </a:solidFill>
                <a:latin typeface="Times New Roman" pitchFamily="18" charset="0"/>
              </a:rPr>
              <a:t>Orgánové soustavy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52988"/>
          </a:xfrm>
          <a:solidFill>
            <a:srgbClr val="CCECFF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cs-CZ" sz="1300" smtClean="0"/>
          </a:p>
          <a:p>
            <a:pPr eaLnBrk="1" hangingPunct="1">
              <a:buFontTx/>
              <a:buNone/>
            </a:pPr>
            <a:r>
              <a:rPr lang="cs-CZ" sz="2000" smtClean="0">
                <a:latin typeface="Times New Roman" pitchFamily="18" charset="0"/>
              </a:rPr>
              <a:t>Vzdělávací oblast:	Obecná biologie</a:t>
            </a:r>
          </a:p>
          <a:p>
            <a:pPr eaLnBrk="1" hangingPunct="1">
              <a:buFontTx/>
              <a:buNone/>
            </a:pPr>
            <a:r>
              <a:rPr lang="cs-CZ" sz="2000" smtClean="0">
                <a:latin typeface="Times New Roman" pitchFamily="18" charset="0"/>
              </a:rPr>
              <a:t>Předmět:		Biologie</a:t>
            </a:r>
          </a:p>
          <a:p>
            <a:pPr eaLnBrk="1" hangingPunct="1">
              <a:buFontTx/>
              <a:buNone/>
            </a:pPr>
            <a:r>
              <a:rPr lang="cs-CZ" sz="2000" smtClean="0">
                <a:latin typeface="Times New Roman" pitchFamily="18" charset="0"/>
              </a:rPr>
              <a:t>Ročník:			</a:t>
            </a:r>
            <a:r>
              <a:rPr lang="cs-CZ" sz="2000" b="1" smtClean="0">
                <a:latin typeface="Times New Roman" pitchFamily="18" charset="0"/>
              </a:rPr>
              <a:t>1. ročník</a:t>
            </a:r>
          </a:p>
          <a:p>
            <a:pPr eaLnBrk="1" hangingPunct="1">
              <a:buFontTx/>
              <a:buNone/>
            </a:pPr>
            <a:r>
              <a:rPr lang="cs-CZ" sz="2000" smtClean="0">
                <a:latin typeface="Times New Roman" pitchFamily="18" charset="0"/>
              </a:rPr>
              <a:t>Autor:			Ing. </a:t>
            </a:r>
            <a:r>
              <a:rPr lang="cs-CZ" sz="2000" b="1" smtClean="0">
                <a:latin typeface="Times New Roman" pitchFamily="18" charset="0"/>
              </a:rPr>
              <a:t>Sedláček Ladislav</a:t>
            </a:r>
          </a:p>
          <a:p>
            <a:pPr eaLnBrk="1" hangingPunct="1">
              <a:buFontTx/>
              <a:buNone/>
            </a:pPr>
            <a:endParaRPr lang="cs-CZ" sz="2000" b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sz="2000" smtClean="0">
                <a:latin typeface="Times New Roman" pitchFamily="18" charset="0"/>
              </a:rPr>
              <a:t>Časový rozsah:		1 vyučovací hodina</a:t>
            </a:r>
          </a:p>
          <a:p>
            <a:pPr eaLnBrk="1" hangingPunct="1">
              <a:buFontTx/>
              <a:buNone/>
            </a:pPr>
            <a:r>
              <a:rPr lang="cs-CZ" sz="2000" smtClean="0">
                <a:latin typeface="Times New Roman" pitchFamily="18" charset="0"/>
              </a:rPr>
              <a:t>Pomůcky:		základní informace viz. učebnice</a:t>
            </a:r>
          </a:p>
          <a:p>
            <a:pPr eaLnBrk="1" hangingPunct="1">
              <a:buFontTx/>
              <a:buNone/>
            </a:pPr>
            <a:endParaRPr lang="cs-CZ" sz="20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sz="2000" smtClean="0">
                <a:latin typeface="Times New Roman" pitchFamily="18" charset="0"/>
              </a:rPr>
              <a:t>Klíčová slova:		vagína, penis, dimorfismus </a:t>
            </a:r>
            <a:endParaRPr lang="cs-CZ" sz="2000" b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sz="2000" b="1" smtClean="0">
                <a:latin typeface="Times New Roman" pitchFamily="18" charset="0"/>
              </a:rPr>
              <a:t>Anotace:		</a:t>
            </a:r>
            <a:r>
              <a:rPr lang="cs-CZ" sz="2000" smtClean="0">
                <a:latin typeface="Times New Roman" pitchFamily="18" charset="0"/>
              </a:rPr>
              <a:t>Materiál je určen pro výuku  v odborném předmětu 			biologie…</a:t>
            </a:r>
          </a:p>
          <a:p>
            <a:pPr eaLnBrk="1" hangingPunct="1">
              <a:buFontTx/>
              <a:buNone/>
            </a:pPr>
            <a:endParaRPr lang="cs-CZ" sz="20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Pohlavní žlázy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Mnohobuněčné organismy mají pohlavní ústrojí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Pohlavní ústrojí,  které produkuje pohlavní buňky – </a:t>
            </a:r>
            <a:r>
              <a:rPr lang="cs-CZ" sz="2400" b="1" smtClean="0"/>
              <a:t>gamety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U samců – spermie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U samic – vajíčka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Oba typy vznikají v zárodečném epitelu pohlavních žláz tzv. </a:t>
            </a:r>
            <a:r>
              <a:rPr lang="cs-CZ" sz="2400" b="1" smtClean="0"/>
              <a:t>gonád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Samčí jsou – varlata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Samičí - vaječníky 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V nich zrají a poté odcházejí pohlavními vývody-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U samic – vejcovody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U samců - chámovody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Rozšířené části  pohlavních žláz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 rozšířené části vejcovodů se tvoří děloha, kde se mohou hromadit vajíčka  a prodělávat tam svůj vývoj.</a:t>
            </a:r>
          </a:p>
          <a:p>
            <a:pPr eaLnBrk="1" hangingPunct="1"/>
            <a:r>
              <a:rPr lang="cs-CZ" smtClean="0"/>
              <a:t>V rozšířené části chámovodu se tvoří chámový váček, což je zásoba spermatu</a:t>
            </a:r>
          </a:p>
          <a:p>
            <a:pPr eaLnBrk="1" hangingPunct="1"/>
            <a:r>
              <a:rPr lang="cs-CZ" smtClean="0"/>
              <a:t>Konec chámovodu je zesílen svalem, který umožňuje vystříknutí spermatu</a:t>
            </a:r>
          </a:p>
          <a:p>
            <a:pPr eaLnBrk="1" hangingPunct="1"/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800" smtClean="0"/>
              <a:t>Druhy živočichů a pohlavní vývody a orgány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Vodní živočichové  s mimotělním oplodněním ústí chámovody i vejcovody volně otvory na povrch těla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Živočichové s vnitřním oplodněním mají pářivé orgány.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Samci – mají pohlavní úd – pyj – penis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Samice – pochva – vagína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Součástí pohlavního ústrojí jsou přídatné žlázy slouží  k ochraně vajíčka a výživě zárodku.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Prvotní a druhotné pohlavní znaky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cs-CZ" smtClean="0"/>
              <a:t>	U živočichů s odděleným pohlavím tvoří </a:t>
            </a:r>
            <a:r>
              <a:rPr lang="cs-CZ" b="1" smtClean="0"/>
              <a:t>gonády</a:t>
            </a:r>
            <a:r>
              <a:rPr lang="cs-CZ" smtClean="0"/>
              <a:t>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Prvotní pohlavní znaky – anatomické a morfologické odlišnosti dané pohlavními hormony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Tvoří druhotné pohlavní znaky – způsobují pohlavní dvojtvárnost (</a:t>
            </a:r>
            <a:r>
              <a:rPr lang="cs-CZ" b="1" smtClean="0"/>
              <a:t>dimorfismus</a:t>
            </a:r>
            <a:r>
              <a:rPr lang="cs-CZ" smtClean="0"/>
              <a:t>)</a:t>
            </a:r>
          </a:p>
          <a:p>
            <a:pPr marL="609600" indent="-609600" eaLnBrk="1" hangingPunct="1"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bg2"/>
                </a:solidFill>
              </a:rPr>
              <a:t>Otázky a odpovědi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smtClean="0">
                <a:solidFill>
                  <a:schemeClr val="bg2"/>
                </a:solidFill>
              </a:rPr>
              <a:t>Jak se nazývají pohlavní žlázy?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Samčí varlata, samičí vaječníky.</a:t>
            </a:r>
          </a:p>
          <a:p>
            <a:pPr marL="609600" indent="-609600" eaLnBrk="1" hangingPunct="1">
              <a:buFontTx/>
              <a:buNone/>
            </a:pPr>
            <a:r>
              <a:rPr lang="cs-CZ" smtClean="0">
                <a:solidFill>
                  <a:schemeClr val="bg2"/>
                </a:solidFill>
              </a:rPr>
              <a:t>2. Jaké máme pářivé orgány živočichů?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U samců penis,samičí – vagína.</a:t>
            </a:r>
          </a:p>
          <a:p>
            <a:pPr marL="609600" indent="-609600" eaLnBrk="1" hangingPunct="1">
              <a:buFontTx/>
              <a:buNone/>
            </a:pPr>
            <a:r>
              <a:rPr lang="cs-CZ" smtClean="0">
                <a:solidFill>
                  <a:schemeClr val="bg2"/>
                </a:solidFill>
              </a:rPr>
              <a:t>3. Co je to pohlavní dimorfismus?</a:t>
            </a:r>
          </a:p>
          <a:p>
            <a:pPr marL="609600" indent="-609600" eaLnBrk="1" hangingPunct="1">
              <a:buFontTx/>
              <a:buNone/>
            </a:pPr>
            <a:r>
              <a:rPr lang="cs-CZ" smtClean="0"/>
              <a:t>Dvoutvárnost. Kohoutek vypadá jinak nežli slepička.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upload.wikimedia.org/wikipedia/commons/thumb/f/fa/Penis_parts.png/220px-Penis_part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057400"/>
            <a:ext cx="20955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4" descr="http://upload.wikimedia.org/wikipedia/commons/thumb/2/26/Gray1229.png/220px-Gray1229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2590800"/>
            <a:ext cx="3124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Obdélník 3"/>
          <p:cNvSpPr>
            <a:spLocks noChangeArrowheads="1"/>
          </p:cNvSpPr>
          <p:nvPr/>
        </p:nvSpPr>
        <p:spPr bwMode="auto">
          <a:xfrm>
            <a:off x="1447800" y="304800"/>
            <a:ext cx="487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Pohlavní orgány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solidFill>
            <a:srgbClr val="6699FF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</a:rPr>
              <a:t>Použité zdroje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7623175" algn="l"/>
                <a:tab pos="7712075" algn="l"/>
              </a:tabLst>
            </a:pPr>
            <a:endParaRPr lang="cs-CZ" sz="2000" smtClean="0">
              <a:latin typeface="Times New Roman" pitchFamily="18" charset="0"/>
            </a:endParaRPr>
          </a:p>
          <a:p>
            <a:pPr marL="0" indent="0" eaLnBrk="1" hangingPunct="1">
              <a:tabLst>
                <a:tab pos="7623175" algn="l"/>
                <a:tab pos="7712075" algn="l"/>
              </a:tabLst>
            </a:pPr>
            <a:r>
              <a:rPr lang="cs-CZ" sz="2400" smtClean="0"/>
              <a:t>BUMERL, J. a kol.: </a:t>
            </a:r>
            <a:r>
              <a:rPr lang="cs-CZ" sz="2400" i="1" smtClean="0"/>
              <a:t>Biologie 1 – pro SŠ</a:t>
            </a:r>
            <a:r>
              <a:rPr lang="cs-CZ" sz="2400" smtClean="0"/>
              <a:t>. SPN: Praha 2005, vydání 1., ISBN 80-7235-314-4 </a:t>
            </a:r>
            <a:r>
              <a:rPr lang="cs-CZ" sz="2400" smtClean="0">
                <a:hlinkClick r:id="rId2"/>
              </a:rPr>
              <a:t>http://cs.wikipedia.org/wiki/Prim%C3%A1rn%C3%AD_pohlavn%C3%AD_znaky</a:t>
            </a:r>
            <a:r>
              <a:rPr lang="cs-CZ" sz="2400" smtClean="0"/>
              <a:t> </a:t>
            </a: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8313" y="53736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cs-CZ" sz="1200" dirty="0"/>
          </a:p>
          <a:p>
            <a:pPr>
              <a:defRPr/>
            </a:pPr>
            <a:r>
              <a:rPr lang="cs-CZ" sz="1200" dirty="0"/>
              <a:t>Pokud není uvedeno jinak, jsou použité objekty vlastní originální tvorbou autora.  Materiál je určen pro bezplatné používání pro potřeby výuky a vzdělávání na všech typech škol a školských zařízení. Jakékoliv další využití podléhá autorskému zákonu. Veškerá vlastní díla autora (fotografie, videa) lze bezplatně dále používat i šířit při uvedení autorova jména.</a:t>
            </a:r>
            <a:endParaRPr lang="cs-CZ" sz="12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311</Words>
  <Application>Microsoft Office PowerPoint</Application>
  <PresentationFormat>Předvádění na obrazovce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Výchozí návrh</vt:lpstr>
      <vt:lpstr>Vrstvy</vt:lpstr>
      <vt:lpstr>Digitální výukový materiál zpracovaný v rámci projektu „EU peníze školám“</vt:lpstr>
      <vt:lpstr>Orgánové soustavy</vt:lpstr>
      <vt:lpstr>Pohlavní žlázy</vt:lpstr>
      <vt:lpstr>Rozšířené části  pohlavních žláz</vt:lpstr>
      <vt:lpstr>Druhy živočichů a pohlavní vývody a orgány</vt:lpstr>
      <vt:lpstr>Prvotní a druhotné pohlavní znaky</vt:lpstr>
      <vt:lpstr>Otázky a odpovědi</vt:lpstr>
      <vt:lpstr>Snímek 8</vt:lpstr>
      <vt:lpstr>Použité 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PaSe</cp:lastModifiedBy>
  <cp:revision>5</cp:revision>
  <cp:lastPrinted>1601-01-01T00:00:00Z</cp:lastPrinted>
  <dcterms:created xsi:type="dcterms:W3CDTF">1601-01-01T00:00:00Z</dcterms:created>
  <dcterms:modified xsi:type="dcterms:W3CDTF">2013-11-12T20:36:19Z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