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0" r:id="rId13"/>
    <p:sldId id="261" r:id="rId14"/>
    <p:sldId id="271" r:id="rId15"/>
    <p:sldId id="272" r:id="rId16"/>
    <p:sldId id="273" r:id="rId17"/>
    <p:sldId id="26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E5788-B71A-440C-8C7B-1CB56A2C2EE2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551DB-9679-4BC8-960A-907CBBFAB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396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551DB-9679-4BC8-960A-907CBBFABBC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46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6BA70B6-84BB-4649-A892-411F0911D1CC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4DBFC11-EBCE-4069-8B4D-44F2D1C427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70B6-84BB-4649-A892-411F0911D1CC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FC11-EBCE-4069-8B4D-44F2D1C427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70B6-84BB-4649-A892-411F0911D1CC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FC11-EBCE-4069-8B4D-44F2D1C427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536F-60C5-4649-B617-AE352FB8CD13}" type="datetime1">
              <a:rPr lang="cs-CZ"/>
              <a:pPr>
                <a:defRPr/>
              </a:pPr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C69F-988C-4BC8-B315-13D7E41FB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6BA70B6-84BB-4649-A892-411F0911D1CC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FC11-EBCE-4069-8B4D-44F2D1C427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6BA70B6-84BB-4649-A892-411F0911D1CC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4DBFC11-EBCE-4069-8B4D-44F2D1C42792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BA70B6-84BB-4649-A892-411F0911D1CC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DBFC11-EBCE-4069-8B4D-44F2D1C427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6BA70B6-84BB-4649-A892-411F0911D1CC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4DBFC11-EBCE-4069-8B4D-44F2D1C4279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70B6-84BB-4649-A892-411F0911D1CC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FC11-EBCE-4069-8B4D-44F2D1C427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6BA70B6-84BB-4649-A892-411F0911D1CC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DBFC11-EBCE-4069-8B4D-44F2D1C427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6BA70B6-84BB-4649-A892-411F0911D1CC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4DBFC11-EBCE-4069-8B4D-44F2D1C4279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6BA70B6-84BB-4649-A892-411F0911D1CC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4DBFC11-EBCE-4069-8B4D-44F2D1C4279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6BA70B6-84BB-4649-A892-411F0911D1CC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4DBFC11-EBCE-4069-8B4D-44F2D1C4279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1835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sz="3200" b="1" dirty="0" smtClean="0"/>
              <a:t>Digitální výukový materiál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2400" b="1" dirty="0" smtClean="0"/>
              <a:t>zpracovaný v rámci projektu „EU peníze školám“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1938" y="136703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4339" name="Rectangle 387"/>
          <p:cNvSpPr>
            <a:spLocks/>
          </p:cNvSpPr>
          <p:nvPr/>
        </p:nvSpPr>
        <p:spPr bwMode="auto">
          <a:xfrm>
            <a:off x="899592" y="2852936"/>
            <a:ext cx="734481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Projekt: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CZ.1.07/1.5.00/34.0386 „SŠHL </a:t>
            </a:r>
            <a:r>
              <a:rPr lang="cs-CZ" b="1" dirty="0" err="1">
                <a:solidFill>
                  <a:schemeClr val="tx2"/>
                </a:solidFill>
                <a:latin typeface="Calibri" pitchFamily="34" charset="0"/>
              </a:rPr>
              <a:t>Frýdlant.moderní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 školy“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Škola: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Střední škola hospodářská a lesnická, Frýdlant	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			Bělíkova 1387, příspěvková organizace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Šablona: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III/2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Sada:		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VY_32_INOVACE_ČjL.1.61</a:t>
            </a:r>
            <a:endParaRPr lang="cs-CZ" b="1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Vytvořeno: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8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2013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Ověřeno: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 	9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2013 </a:t>
            </a: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		Třída: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	1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VE</a:t>
            </a:r>
            <a:endParaRPr lang="cs-CZ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8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r>
              <a:rPr lang="cs-CZ" sz="2400" b="1" u="sng" dirty="0" smtClean="0">
                <a:latin typeface="Calibri" panose="020F0502020204030204" pitchFamily="34" charset="0"/>
              </a:rPr>
              <a:t>C) prozaické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Povídka </a:t>
            </a:r>
            <a:r>
              <a:rPr lang="cs-CZ" sz="2400" dirty="0" smtClean="0">
                <a:latin typeface="Calibri" panose="020F0502020204030204" pitchFamily="34" charset="0"/>
              </a:rPr>
              <a:t>– kratší příběh, více osob i dějových linií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Novela</a:t>
            </a:r>
            <a:r>
              <a:rPr lang="cs-CZ" sz="2400" dirty="0" smtClean="0">
                <a:latin typeface="Calibri" panose="020F0502020204030204" pitchFamily="34" charset="0"/>
              </a:rPr>
              <a:t> – střední rozsah, soustředěn na jednu událost, epizodu ze života, překvapivý závěr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Román</a:t>
            </a:r>
            <a:r>
              <a:rPr lang="cs-CZ" sz="2400" dirty="0" smtClean="0">
                <a:latin typeface="Calibri" panose="020F0502020204030204" pitchFamily="34" charset="0"/>
              </a:rPr>
              <a:t> – větší rozsah, řada událostí, mnoho postav i dějových linií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Novinářská próza </a:t>
            </a:r>
            <a:r>
              <a:rPr lang="cs-CZ" sz="2400" dirty="0" smtClean="0">
                <a:latin typeface="Calibri" panose="020F0502020204030204" pitchFamily="34" charset="0"/>
              </a:rPr>
              <a:t>– fejeton, reportáž</a:t>
            </a:r>
          </a:p>
          <a:p>
            <a:r>
              <a:rPr lang="cs-CZ" sz="2400" b="1" u="sng" dirty="0" smtClean="0">
                <a:latin typeface="Calibri" panose="020F0502020204030204" pitchFamily="34" charset="0"/>
              </a:rPr>
              <a:t>Pověsti:  </a:t>
            </a:r>
            <a:r>
              <a:rPr lang="cs-CZ" sz="2400" dirty="0" smtClean="0">
                <a:latin typeface="Calibri" panose="020F0502020204030204" pitchFamily="34" charset="0"/>
              </a:rPr>
              <a:t>(o minulosti, jádro pravdivé + fantazie, váže se k osobě, místu) – místní, historické, heraldické</a:t>
            </a:r>
          </a:p>
          <a:p>
            <a:r>
              <a:rPr lang="cs-CZ" sz="2400" b="1" u="sng" dirty="0" smtClean="0">
                <a:latin typeface="Calibri" panose="020F0502020204030204" pitchFamily="34" charset="0"/>
              </a:rPr>
              <a:t>Pohádky: </a:t>
            </a:r>
            <a:r>
              <a:rPr lang="cs-CZ" sz="2400" dirty="0" smtClean="0">
                <a:latin typeface="Calibri" panose="020F0502020204030204" pitchFamily="34" charset="0"/>
              </a:rPr>
              <a:t>fantastické, kouzelné, o zvířatech, novelistické</a:t>
            </a:r>
          </a:p>
          <a:p>
            <a:r>
              <a:rPr lang="cs-CZ" sz="2400" b="1" u="sng" dirty="0" smtClean="0">
                <a:latin typeface="Calibri" panose="020F0502020204030204" pitchFamily="34" charset="0"/>
              </a:rPr>
              <a:t>Bajky:</a:t>
            </a:r>
            <a:r>
              <a:rPr lang="cs-CZ" sz="2400" dirty="0" smtClean="0">
                <a:latin typeface="Calibri" panose="020F0502020204030204" pitchFamily="34" charset="0"/>
              </a:rPr>
              <a:t> ze života zvířat či zosobněných věcí – jednají jako lidé, mají lidské vlastnosti, mravní ponaučení – pointa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anekdoty</a:t>
            </a:r>
            <a:endParaRPr lang="cs-CZ" sz="24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3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CC00"/>
                </a:solidFill>
                <a:latin typeface="Calibri" panose="020F0502020204030204" pitchFamily="34" charset="0"/>
              </a:rPr>
              <a:t>Formy dramatu</a:t>
            </a:r>
            <a:endParaRPr lang="cs-CZ" sz="3600" b="1" dirty="0">
              <a:solidFill>
                <a:srgbClr val="00CC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Tragédie</a:t>
            </a:r>
            <a:r>
              <a:rPr lang="cs-CZ" sz="2400" dirty="0" smtClean="0">
                <a:latin typeface="Calibri" panose="020F0502020204030204" pitchFamily="34" charset="0"/>
              </a:rPr>
              <a:t> – nerovný zápas hrdiny, končí jeho smrtí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Komedie</a:t>
            </a:r>
            <a:r>
              <a:rPr lang="cs-CZ" sz="2400" dirty="0" smtClean="0">
                <a:latin typeface="Calibri" panose="020F0502020204030204" pitchFamily="34" charset="0"/>
              </a:rPr>
              <a:t> – komický obraz zápasu s nedostatky, výsměch nedostatkům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Činohra</a:t>
            </a:r>
            <a:r>
              <a:rPr lang="cs-CZ" sz="2400" dirty="0" smtClean="0">
                <a:latin typeface="Calibri" panose="020F0502020204030204" pitchFamily="34" charset="0"/>
              </a:rPr>
              <a:t> – složitý spor mezi postavami, o současných společenských problémech, psychologie postav …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Dialog i monolog – přímá řeč postav, herci jsou na scéně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Drama – obchůzkové, zpěvohra, loutkové divadlo – Matěj Kopecký – zvl. v období pobělohorském a obrozenském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31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446338"/>
            <a:ext cx="8382000" cy="105410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b="1" dirty="0" smtClean="0">
                <a:solidFill>
                  <a:srgbClr val="C00000"/>
                </a:solidFill>
                <a:latin typeface="Calibri" pitchFamily="34" charset="0"/>
              </a:rPr>
              <a:t>Opakování</a:t>
            </a:r>
            <a:endParaRPr lang="cs-CZ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2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8640"/>
            <a:ext cx="7920880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FF00"/>
                </a:solidFill>
                <a:latin typeface="Calibri" pitchFamily="34" charset="0"/>
              </a:rPr>
              <a:t>C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o je ústní lidová slovesnost?</a:t>
            </a:r>
          </a:p>
          <a:p>
            <a:pPr lvl="1"/>
            <a:r>
              <a:rPr lang="cs-CZ" sz="2400" dirty="0">
                <a:latin typeface="Calibri" panose="020F0502020204030204" pitchFamily="34" charset="0"/>
              </a:rPr>
              <a:t>tvorba lidu dodnes 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nepsaná</a:t>
            </a:r>
            <a:r>
              <a:rPr lang="cs-CZ" sz="2400" dirty="0">
                <a:latin typeface="Calibri" panose="020F0502020204030204" pitchFamily="34" charset="0"/>
              </a:rPr>
              <a:t>, šířená ústním </a:t>
            </a:r>
            <a:r>
              <a:rPr lang="cs-CZ" sz="2400" dirty="0" smtClean="0">
                <a:latin typeface="Calibri" panose="020F0502020204030204" pitchFamily="34" charset="0"/>
              </a:rPr>
              <a:t>podáním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Tvorba před </a:t>
            </a:r>
            <a:r>
              <a:rPr lang="cs-CZ" sz="2400" dirty="0">
                <a:latin typeface="Calibri" panose="020F0502020204030204" pitchFamily="34" charset="0"/>
              </a:rPr>
              <a:t>vznikem písma i po vzniku literatury psané</a:t>
            </a:r>
          </a:p>
          <a:p>
            <a:pPr marL="537210" lvl="1" indent="0"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r>
              <a:rPr lang="pl-PL" sz="2800" b="1" dirty="0" smtClean="0">
                <a:solidFill>
                  <a:srgbClr val="FFFF00"/>
                </a:solidFill>
                <a:latin typeface="Calibri" pitchFamily="34" charset="0"/>
              </a:rPr>
              <a:t>Vyjmenuj znaky ústní lidové tvorby?</a:t>
            </a:r>
          </a:p>
          <a:p>
            <a:pPr lvl="1">
              <a:defRPr/>
            </a:pPr>
            <a:r>
              <a:rPr lang="pl-PL" sz="2400" dirty="0" smtClean="0">
                <a:latin typeface="Calibri" pitchFamily="34" charset="0"/>
              </a:rPr>
              <a:t>V</a:t>
            </a:r>
            <a:r>
              <a:rPr lang="cs-CZ" sz="2400" dirty="0" err="1" smtClean="0">
                <a:latin typeface="Calibri" panose="020F0502020204030204" pitchFamily="34" charset="0"/>
              </a:rPr>
              <a:t>yjadřuje</a:t>
            </a:r>
            <a:r>
              <a:rPr lang="cs-CZ" sz="2400" dirty="0" smtClean="0">
                <a:latin typeface="Calibri" panose="020F0502020204030204" pitchFamily="34" charset="0"/>
              </a:rPr>
              <a:t> kolektivní zkušenost všech </a:t>
            </a:r>
            <a:endParaRPr lang="cs-CZ" sz="2400" dirty="0">
              <a:latin typeface="Calibri" panose="020F0502020204030204" pitchFamily="34" charset="0"/>
            </a:endParaRPr>
          </a:p>
          <a:p>
            <a:pPr lvl="1"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je </a:t>
            </a:r>
            <a:r>
              <a:rPr lang="cs-CZ" sz="2400" dirty="0">
                <a:latin typeface="Calibri" panose="020F0502020204030204" pitchFamily="34" charset="0"/>
              </a:rPr>
              <a:t>anonymní (neznáme autora) </a:t>
            </a:r>
          </a:p>
          <a:p>
            <a:pPr lvl="1"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námětově </a:t>
            </a:r>
            <a:r>
              <a:rPr lang="cs-CZ" sz="2400" dirty="0">
                <a:latin typeface="Calibri" panose="020F0502020204030204" pitchFamily="34" charset="0"/>
              </a:rPr>
              <a:t>se </a:t>
            </a:r>
            <a:r>
              <a:rPr lang="cs-CZ" sz="2400" dirty="0" smtClean="0">
                <a:latin typeface="Calibri" panose="020F0502020204030204" pitchFamily="34" charset="0"/>
              </a:rPr>
              <a:t>obměňuje</a:t>
            </a:r>
            <a:endParaRPr lang="cs-CZ" sz="2400" dirty="0">
              <a:latin typeface="Calibri" panose="020F0502020204030204" pitchFamily="34" charset="0"/>
            </a:endParaRPr>
          </a:p>
          <a:p>
            <a:pPr lvl="1"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Ústně se traduje</a:t>
            </a:r>
            <a:endParaRPr lang="cs-CZ" sz="2400" dirty="0">
              <a:latin typeface="Calibri" panose="020F0502020204030204" pitchFamily="34" charset="0"/>
            </a:endParaRPr>
          </a:p>
          <a:p>
            <a:pPr lvl="1"/>
            <a:endParaRPr lang="pl-P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8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Jaké žánry ústní lidové slovesnosti znáš?</a:t>
            </a:r>
          </a:p>
          <a:p>
            <a:pPr lvl="1"/>
            <a:r>
              <a:rPr lang="cs-CZ" sz="2400" dirty="0">
                <a:latin typeface="Calibri" panose="020F0502020204030204" pitchFamily="34" charset="0"/>
              </a:rPr>
              <a:t>písně milostné, pracovní, </a:t>
            </a:r>
            <a:r>
              <a:rPr lang="cs-CZ" sz="2400" dirty="0" err="1">
                <a:latin typeface="Calibri" panose="020F0502020204030204" pitchFamily="34" charset="0"/>
              </a:rPr>
              <a:t>verbovní</a:t>
            </a:r>
            <a:r>
              <a:rPr lang="cs-CZ" sz="2400" dirty="0">
                <a:latin typeface="Calibri" panose="020F0502020204030204" pitchFamily="34" charset="0"/>
              </a:rPr>
              <a:t>, vojenské, </a:t>
            </a:r>
            <a:r>
              <a:rPr lang="cs-CZ" sz="2400" dirty="0" smtClean="0">
                <a:latin typeface="Calibri" panose="020F0502020204030204" pitchFamily="34" charset="0"/>
              </a:rPr>
              <a:t>ukolébavky =  lyrika</a:t>
            </a:r>
          </a:p>
          <a:p>
            <a:pPr lvl="1"/>
            <a:r>
              <a:rPr lang="cs-CZ" sz="2400" dirty="0">
                <a:latin typeface="Calibri" panose="020F0502020204030204" pitchFamily="34" charset="0"/>
              </a:rPr>
              <a:t>eposy, byliny, báje, </a:t>
            </a:r>
            <a:r>
              <a:rPr lang="cs-CZ" sz="2400" dirty="0" smtClean="0">
                <a:latin typeface="Calibri" panose="020F0502020204030204" pitchFamily="34" charset="0"/>
              </a:rPr>
              <a:t>pověsti </a:t>
            </a:r>
            <a:r>
              <a:rPr lang="cs-CZ" sz="2400" dirty="0" err="1" smtClean="0">
                <a:latin typeface="Calibri" panose="020F0502020204030204" pitchFamily="34" charset="0"/>
              </a:rPr>
              <a:t>pověsti</a:t>
            </a:r>
            <a:r>
              <a:rPr lang="cs-CZ" sz="2400" dirty="0" smtClean="0">
                <a:latin typeface="Calibri" panose="020F0502020204030204" pitchFamily="34" charset="0"/>
              </a:rPr>
              <a:t>, anekdoty= epika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Pohádky, anekdoty, </a:t>
            </a:r>
            <a:r>
              <a:rPr lang="cs-CZ" sz="2400" dirty="0">
                <a:latin typeface="Calibri" panose="020F0502020204030204" pitchFamily="34" charset="0"/>
              </a:rPr>
              <a:t>zaříkávadla, zaklínadla, </a:t>
            </a:r>
            <a:r>
              <a:rPr lang="cs-CZ" sz="2400" dirty="0" smtClean="0">
                <a:latin typeface="Calibri" panose="020F0502020204030204" pitchFamily="34" charset="0"/>
              </a:rPr>
              <a:t>pranostiky, mýty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Loutkové hry – drama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Vyjmenuj literární druhy (žánry).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Lyrika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Epika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drama</a:t>
            </a:r>
          </a:p>
          <a:p>
            <a:endParaRPr lang="cs-CZ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800" b="1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endParaRPr lang="cs-CZ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4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Které formy dramatu znáš?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Tragédie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Komedie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Činohra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Co je činohra?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Hra řeší spor mezi postavami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O současných společenských problémech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Psychologické prokreslení postav</a:t>
            </a:r>
          </a:p>
          <a:p>
            <a:endParaRPr lang="cs-CZ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48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Vyjmenuj některé formy lyriky.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Óda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Hymnus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Elegie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Píseň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Balada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Romance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Poema</a:t>
            </a:r>
          </a:p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Vyjmenuj některé formy epiky.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Legendy, mýty, pověsti, eposy, bajky, byliny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Povídky, novely, romány, pohádky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Anekdoty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Historické zpěvy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04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400" dirty="0" smtClean="0">
                <a:solidFill>
                  <a:srgbClr val="C00000"/>
                </a:solidFill>
                <a:latin typeface="Calibri" pitchFamily="34" charset="0"/>
              </a:rPr>
              <a:t>KONEC</a:t>
            </a:r>
            <a:endParaRPr lang="cs-CZ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457200" y="54546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tx2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tx2"/>
                </a:solidFill>
                <a:latin typeface="+mj-lt"/>
              </a:rPr>
              <a:t>Pokud není uvedeno jinak, jsou použité objekty vlastní originální tvorbou autora.  Materiál je určen pro bezplatné používání pro potřeby výuky a vzdělávání na všech typech škol a školských zařízení. Jakékoliv další využití podléhá autorskému zákonu. Veškerá vlastní díla autora (fotografie, videa) lze bezplatně dále používat i šířit při uvedení autorova jména.</a:t>
            </a:r>
            <a:endParaRPr lang="cs-CZ" sz="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980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Počátky slovesného umění</a:t>
            </a:r>
            <a:b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Ústní lidová slovesnost</a:t>
            </a:r>
            <a:b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starověká literatura</a:t>
            </a:r>
          </a:p>
        </p:txBody>
      </p:sp>
      <p:sp>
        <p:nvSpPr>
          <p:cNvPr id="15361" name="Rectangle 3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cs-CZ" sz="900" dirty="0" smtClean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Vzdělávací oblast: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Jazyk a jazyková komunikace.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Předmět:	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Český jazyk a literatura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Ročník:		</a:t>
            </a:r>
            <a:r>
              <a:rPr lang="cs-CZ" sz="1800" b="1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Autor:	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Mgr. Martina Sedlářová</a:t>
            </a:r>
          </a:p>
          <a:p>
            <a:pPr>
              <a:buFont typeface="Arial" charset="0"/>
              <a:buNone/>
            </a:pPr>
            <a:endParaRPr lang="cs-CZ" sz="9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Časový rozsah:	1 vyučovací hodina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Pomůcky:		žádné</a:t>
            </a:r>
          </a:p>
          <a:p>
            <a:pPr>
              <a:buFont typeface="Arial" charset="0"/>
              <a:buNone/>
            </a:pPr>
            <a:endParaRPr lang="cs-CZ" sz="900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Klíčová slova: ústní lidová slovesnost, folklor, literární druh, literární forma, lyrika, epika, drama, byliny, pověst, mýtus, bajka, romance, novela, román, epos, pohádka, legenda, povídka, tragédie, komedie, činohra</a:t>
            </a:r>
          </a:p>
          <a:p>
            <a:pPr>
              <a:buFont typeface="Arial" charset="0"/>
              <a:buNone/>
            </a:pP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Anotace: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	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Žák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se z prezentace dozví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 charakteristiku ústní lidové slovesnosti, co jsou literární druhy a literární formy. V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závěru prezentace se nachází test pro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zopakování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látky formou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otevřených i uzavřených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otázek.</a:t>
            </a:r>
            <a:endParaRPr lang="cs-CZ" sz="18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4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628800"/>
            <a:ext cx="7772400" cy="1828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182880"/>
            <a:r>
              <a:rPr lang="cs-CZ" sz="3200" b="1" dirty="0" smtClean="0">
                <a:solidFill>
                  <a:schemeClr val="tx1"/>
                </a:solidFill>
              </a:rPr>
              <a:t>Počátky slovesného umění</a:t>
            </a:r>
            <a:endParaRPr lang="cs-CZ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3882752"/>
            <a:ext cx="7344816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Ú</a:t>
            </a:r>
            <a:r>
              <a:rPr lang="cs-CZ" sz="2800" b="1" dirty="0" smtClean="0">
                <a:solidFill>
                  <a:schemeClr val="tx1"/>
                </a:solidFill>
              </a:rPr>
              <a:t>stní lidová slovesnost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67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/>
                </a:solidFill>
              </a:rPr>
              <a:t>Ústní lidová slovesnost a nejstarší literární památky starověku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2400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Ústní slovesnost </a:t>
            </a:r>
            <a:r>
              <a:rPr lang="cs-CZ" sz="2400" dirty="0">
                <a:latin typeface="Calibri" panose="020F0502020204030204" pitchFamily="34" charset="0"/>
              </a:rPr>
              <a:t>= </a:t>
            </a:r>
            <a:r>
              <a:rPr lang="cs-CZ" sz="2400" u="sng" dirty="0" smtClean="0">
                <a:latin typeface="Calibri" panose="020F0502020204030204" pitchFamily="34" charset="0"/>
              </a:rPr>
              <a:t>folklor = tvorba lidu dodnes - nepsaná</a:t>
            </a:r>
            <a:r>
              <a:rPr lang="cs-CZ" sz="2400" u="sng" dirty="0">
                <a:latin typeface="Calibri" panose="020F0502020204030204" pitchFamily="34" charset="0"/>
              </a:rPr>
              <a:t>, šířená ústním </a:t>
            </a:r>
            <a:r>
              <a:rPr lang="cs-CZ" sz="2400" u="sng" dirty="0" smtClean="0">
                <a:latin typeface="Calibri" panose="020F0502020204030204" pitchFamily="34" charset="0"/>
              </a:rPr>
              <a:t>podáním</a:t>
            </a:r>
          </a:p>
          <a:p>
            <a:pPr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= slovesná kultura před vynalezením písma</a:t>
            </a:r>
            <a:endParaRPr lang="cs-CZ" sz="24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u="sng" dirty="0">
                <a:latin typeface="Calibri" panose="020F0502020204030204" pitchFamily="34" charset="0"/>
              </a:rPr>
              <a:t>Před vznikem písma i po vzniku literatury psané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Díla vyjadřují kolektivní zkušenost,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jsou </a:t>
            </a:r>
            <a:r>
              <a:rPr lang="cs-CZ" sz="2400" dirty="0">
                <a:latin typeface="Calibri" panose="020F0502020204030204" pitchFamily="34" charset="0"/>
              </a:rPr>
              <a:t>anonymní (neznáme autora)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a </a:t>
            </a:r>
            <a:r>
              <a:rPr lang="cs-CZ" sz="2400" dirty="0">
                <a:latin typeface="Calibri" panose="020F0502020204030204" pitchFamily="34" charset="0"/>
              </a:rPr>
              <a:t>námětově se </a:t>
            </a:r>
            <a:r>
              <a:rPr lang="cs-CZ" sz="2400" dirty="0" smtClean="0">
                <a:latin typeface="Calibri" panose="020F0502020204030204" pitchFamily="34" charset="0"/>
              </a:rPr>
              <a:t>obměňují</a:t>
            </a:r>
          </a:p>
          <a:p>
            <a:pPr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Ústní tradování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4833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  <a:solidFill>
            <a:schemeClr val="bg2"/>
          </a:solidFill>
        </p:spPr>
        <p:txBody>
          <a:bodyPr/>
          <a:lstStyle/>
          <a:p>
            <a:pPr>
              <a:defRPr/>
            </a:pPr>
            <a:r>
              <a:rPr lang="cs-CZ" sz="2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Žánry</a:t>
            </a:r>
            <a:r>
              <a:rPr lang="cs-CZ" sz="2400" b="1" u="sng" dirty="0" smtClean="0">
                <a:latin typeface="Calibri" panose="020F0502020204030204" pitchFamily="34" charset="0"/>
              </a:rPr>
              <a:t> </a:t>
            </a:r>
          </a:p>
          <a:p>
            <a:pPr>
              <a:defRPr/>
            </a:pPr>
            <a:r>
              <a:rPr lang="cs-CZ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zaříkávadla</a:t>
            </a:r>
            <a:r>
              <a:rPr lang="cs-CZ" sz="2400" dirty="0">
                <a:solidFill>
                  <a:srgbClr val="FFFF00"/>
                </a:solidFill>
                <a:latin typeface="Calibri" panose="020F0502020204030204" pitchFamily="34" charset="0"/>
              </a:rPr>
              <a:t>, zaklínadla, </a:t>
            </a:r>
            <a:endParaRPr lang="cs-CZ" sz="2400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životní </a:t>
            </a:r>
            <a:r>
              <a:rPr lang="cs-CZ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zkušenosti lidí</a:t>
            </a:r>
            <a:r>
              <a:rPr lang="cs-CZ" sz="2400" b="1" dirty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-  pranostiky, rčení, přísloví, pořekadla (bez mravního poučení),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představy </a:t>
            </a:r>
            <a:r>
              <a:rPr lang="cs-CZ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lidí o vzniku světa</a:t>
            </a:r>
            <a:r>
              <a:rPr lang="cs-CZ" sz="2400" dirty="0">
                <a:latin typeface="Calibri" panose="020F0502020204030204" pitchFamily="34" charset="0"/>
              </a:rPr>
              <a:t> -  mýty (vyprávění, názory a představy o vzniku světa, člověka</a:t>
            </a:r>
            <a:r>
              <a:rPr lang="cs-CZ" sz="2400" dirty="0" smtClean="0">
                <a:latin typeface="Calibri" panose="020F0502020204030204" pitchFamily="34" charset="0"/>
              </a:rPr>
              <a:t>,</a:t>
            </a:r>
          </a:p>
          <a:p>
            <a:pPr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pokus </a:t>
            </a:r>
            <a:r>
              <a:rPr lang="cs-CZ" sz="2400" dirty="0">
                <a:latin typeface="Calibri" panose="020F0502020204030204" pitchFamily="34" charset="0"/>
              </a:rPr>
              <a:t>o výklad toho – </a:t>
            </a:r>
            <a:r>
              <a:rPr lang="cs-CZ" sz="2400" dirty="0" smtClean="0">
                <a:latin typeface="Calibri" panose="020F0502020204030204" pitchFamily="34" charset="0"/>
              </a:rPr>
              <a:t>fantastický </a:t>
            </a:r>
          </a:p>
          <a:p>
            <a:pPr>
              <a:defRPr/>
            </a:pPr>
            <a:r>
              <a:rPr lang="cs-CZ" sz="2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rodinné </a:t>
            </a:r>
            <a:r>
              <a:rPr lang="cs-CZ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a společenské obřady-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 -písně milostné, pracovní, vojenské, ukolébavky, pověsti, pohádky, anekdoty, loutkové hry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68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Ústní lidová slovesnost </a:t>
            </a:r>
            <a:r>
              <a:rPr lang="cs-CZ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= </a:t>
            </a:r>
            <a:r>
              <a:rPr lang="cs-CZ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folklor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= slovesná kultura před vynalezením písma, tvorba lidu dodnes</a:t>
            </a:r>
          </a:p>
          <a:p>
            <a:pPr>
              <a:defRPr/>
            </a:pPr>
            <a:r>
              <a:rPr lang="cs-CZ" sz="2400" b="1" u="sng" dirty="0">
                <a:latin typeface="Calibri" panose="020F0502020204030204" pitchFamily="34" charset="0"/>
              </a:rPr>
              <a:t>Vyjadřuje</a:t>
            </a:r>
            <a:r>
              <a:rPr lang="cs-CZ" sz="2400" dirty="0">
                <a:latin typeface="Calibri" panose="020F0502020204030204" pitchFamily="34" charset="0"/>
              </a:rPr>
              <a:t> – lidový názor na život, optimismus, touhu po svobodě, odpor k útisku</a:t>
            </a:r>
          </a:p>
          <a:p>
            <a:pPr>
              <a:defRPr/>
            </a:pPr>
            <a:r>
              <a:rPr lang="cs-CZ" sz="2400" b="1" u="sng" dirty="0">
                <a:latin typeface="Calibri" panose="020F0502020204030204" pitchFamily="34" charset="0"/>
              </a:rPr>
              <a:t>Znaky</a:t>
            </a:r>
            <a:r>
              <a:rPr lang="cs-CZ" sz="2400" dirty="0">
                <a:latin typeface="Calibri" panose="020F0502020204030204" pitchFamily="34" charset="0"/>
              </a:rPr>
              <a:t> – ústní tradování, anonymita autora, kolektivnost (jedinec a myšlení všech, vyhovuje všem</a:t>
            </a:r>
          </a:p>
          <a:p>
            <a:pPr>
              <a:defRPr/>
            </a:pPr>
            <a:r>
              <a:rPr lang="cs-CZ" sz="2400" b="1" u="sng" dirty="0">
                <a:latin typeface="Calibri" panose="020F0502020204030204" pitchFamily="34" charset="0"/>
              </a:rPr>
              <a:t>Variabilita </a:t>
            </a:r>
            <a:r>
              <a:rPr lang="cs-CZ" sz="2400" dirty="0">
                <a:latin typeface="Calibri" panose="020F0502020204030204" pitchFamily="34" charset="0"/>
              </a:rPr>
              <a:t>– neustálený text, obměny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75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Literární druhy = žánry</a:t>
            </a:r>
            <a:endParaRPr lang="cs-CZ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lyrika</a:t>
            </a:r>
            <a:r>
              <a:rPr lang="cs-CZ" sz="2400" b="1" dirty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(písně milostné, pracovní, </a:t>
            </a:r>
            <a:r>
              <a:rPr lang="cs-CZ" sz="2400" dirty="0" err="1">
                <a:latin typeface="Calibri" panose="020F0502020204030204" pitchFamily="34" charset="0"/>
              </a:rPr>
              <a:t>verbovní</a:t>
            </a:r>
            <a:r>
              <a:rPr lang="cs-CZ" sz="2400" dirty="0">
                <a:latin typeface="Calibri" panose="020F0502020204030204" pitchFamily="34" charset="0"/>
              </a:rPr>
              <a:t>, vojenské, ukolébavky apod.)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Epika</a:t>
            </a:r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– eposy, byliny, báje, pověsti – místní, historické, heraldické (vysvětlují původ rodu a erbu – nezakládá se na skutečných událostech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Pohádky – fantastické, kouzelné, novelistické, o zvířatech, lidové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Anekdoty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Drama</a:t>
            </a:r>
            <a:r>
              <a:rPr lang="cs-CZ" sz="2400" dirty="0">
                <a:latin typeface="Calibri" panose="020F0502020204030204" pitchFamily="34" charset="0"/>
              </a:rPr>
              <a:t> – obchůzkové, zpěvohra…loutkové divadlo – Matěj Kopecký</a:t>
            </a: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67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Literární formy</a:t>
            </a:r>
            <a:endParaRPr lang="cs-CZ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u="sng" dirty="0" smtClean="0">
                <a:solidFill>
                  <a:srgbClr val="00CC00"/>
                </a:solidFill>
                <a:latin typeface="Calibri" panose="020F0502020204030204" pitchFamily="34" charset="0"/>
              </a:rPr>
              <a:t>Formy lyriky</a:t>
            </a:r>
            <a:r>
              <a:rPr lang="cs-CZ" sz="2400" b="1" dirty="0" smtClean="0">
                <a:solidFill>
                  <a:srgbClr val="00CC00"/>
                </a:solidFill>
                <a:latin typeface="Calibri" panose="020F0502020204030204" pitchFamily="34" charset="0"/>
              </a:rPr>
              <a:t>: </a:t>
            </a:r>
            <a:r>
              <a:rPr lang="cs-CZ" sz="2400" dirty="0" smtClean="0">
                <a:latin typeface="Calibri" panose="020F0502020204030204" pitchFamily="34" charset="0"/>
              </a:rPr>
              <a:t>(pocity, dojmy, nálady autora)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óda </a:t>
            </a:r>
            <a:r>
              <a:rPr lang="cs-CZ" sz="2400" dirty="0" smtClean="0">
                <a:latin typeface="Calibri" panose="020F0502020204030204" pitchFamily="34" charset="0"/>
              </a:rPr>
              <a:t>= oslavná báseň, </a:t>
            </a:r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hymnus</a:t>
            </a:r>
            <a:r>
              <a:rPr lang="cs-CZ" sz="2400" dirty="0" smtClean="0">
                <a:latin typeface="Calibri" panose="020F0502020204030204" pitchFamily="34" charset="0"/>
              </a:rPr>
              <a:t> = slavnostní píseň, </a:t>
            </a:r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elegie</a:t>
            </a:r>
            <a:r>
              <a:rPr lang="cs-CZ" sz="2400" dirty="0" smtClean="0">
                <a:latin typeface="Calibri" panose="020F0502020204030204" pitchFamily="34" charset="0"/>
              </a:rPr>
              <a:t>= žalozpěv,</a:t>
            </a:r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 píseň  </a:t>
            </a:r>
            <a:r>
              <a:rPr lang="cs-CZ" sz="2400" dirty="0" smtClean="0">
                <a:latin typeface="Calibri" panose="020F0502020204030204" pitchFamily="34" charset="0"/>
              </a:rPr>
              <a:t>= prostá, zpěvná báseň – lidová (ukolébavky vojenské, milostné) , umělá</a:t>
            </a:r>
          </a:p>
          <a:p>
            <a:r>
              <a:rPr lang="cs-CZ" sz="2400" b="1" u="sng" dirty="0" smtClean="0">
                <a:latin typeface="Calibri" panose="020F0502020204030204" pitchFamily="34" charset="0"/>
              </a:rPr>
              <a:t>Lyrickoepické skladby</a:t>
            </a:r>
            <a:r>
              <a:rPr lang="cs-CZ" sz="2400" dirty="0" smtClean="0">
                <a:latin typeface="Calibri" panose="020F0502020204030204" pitchFamily="34" charset="0"/>
              </a:rPr>
              <a:t>: děj s lyrickými vložkami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Balada </a:t>
            </a:r>
            <a:r>
              <a:rPr lang="cs-CZ" sz="2400" dirty="0" smtClean="0">
                <a:latin typeface="Calibri" panose="020F0502020204030204" pitchFamily="34" charset="0"/>
              </a:rPr>
              <a:t>(pochmurný děj, tragický závěr)–</a:t>
            </a:r>
          </a:p>
          <a:p>
            <a:r>
              <a:rPr lang="cs-CZ" sz="2400" dirty="0">
                <a:latin typeface="Calibri" panose="020F0502020204030204" pitchFamily="34" charset="0"/>
              </a:rPr>
              <a:t>-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u="sng" dirty="0" smtClean="0">
                <a:latin typeface="Calibri" panose="020F0502020204030204" pitchFamily="34" charset="0"/>
              </a:rPr>
              <a:t>klasická</a:t>
            </a:r>
            <a:r>
              <a:rPr lang="cs-CZ" sz="2400" dirty="0" smtClean="0">
                <a:latin typeface="Calibri" panose="020F0502020204030204" pitchFamily="34" charset="0"/>
              </a:rPr>
              <a:t> – vliv lidové slovesnosti, nadpřirozené jevy, bytosti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- </a:t>
            </a:r>
            <a:r>
              <a:rPr lang="cs-CZ" sz="2400" u="sng" dirty="0" smtClean="0">
                <a:latin typeface="Calibri" panose="020F0502020204030204" pitchFamily="34" charset="0"/>
              </a:rPr>
              <a:t>sociální – </a:t>
            </a:r>
            <a:r>
              <a:rPr lang="cs-CZ" sz="2400" dirty="0" smtClean="0">
                <a:latin typeface="Calibri" panose="020F0502020204030204" pitchFamily="34" charset="0"/>
              </a:rPr>
              <a:t>nositelem tragičnosti jsou společenské poměry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Romance </a:t>
            </a:r>
            <a:r>
              <a:rPr lang="cs-CZ" sz="2400" dirty="0" smtClean="0">
                <a:latin typeface="Calibri" panose="020F0502020204030204" pitchFamily="34" charset="0"/>
              </a:rPr>
              <a:t>– báseň veselé nálady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Poema</a:t>
            </a:r>
            <a:r>
              <a:rPr lang="cs-CZ" sz="2400" dirty="0" smtClean="0">
                <a:latin typeface="Calibri" panose="020F0502020204030204" pitchFamily="34" charset="0"/>
              </a:rPr>
              <a:t> = básnická povídka – události ze života jedince</a:t>
            </a: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6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CC00"/>
                </a:solidFill>
              </a:rPr>
              <a:t>Formy epiky </a:t>
            </a:r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(má děj)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u="sng" dirty="0" smtClean="0">
                <a:latin typeface="Calibri" panose="020F0502020204030204" pitchFamily="34" charset="0"/>
              </a:rPr>
              <a:t>a) veršované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Bohatýrská píseň </a:t>
            </a:r>
            <a:r>
              <a:rPr lang="cs-CZ" sz="2400" dirty="0" smtClean="0">
                <a:latin typeface="Calibri" panose="020F0502020204030204" pitchFamily="34" charset="0"/>
              </a:rPr>
              <a:t>– bylina, o činech bohatýrů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Historický zpěv </a:t>
            </a:r>
            <a:r>
              <a:rPr lang="cs-CZ" sz="2400" dirty="0" smtClean="0">
                <a:latin typeface="Calibri" panose="020F0502020204030204" pitchFamily="34" charset="0"/>
              </a:rPr>
              <a:t>– o historických událostech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Epos</a:t>
            </a:r>
            <a:r>
              <a:rPr lang="cs-CZ" sz="2400" dirty="0" smtClean="0">
                <a:latin typeface="Calibri" panose="020F0502020204030204" pitchFamily="34" charset="0"/>
              </a:rPr>
              <a:t> – rozsáhlý děj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Legenda</a:t>
            </a:r>
            <a:r>
              <a:rPr lang="cs-CZ" sz="2400" dirty="0" smtClean="0">
                <a:latin typeface="Calibri" panose="020F0502020204030204" pitchFamily="34" charset="0"/>
              </a:rPr>
              <a:t> – vyprávění o životě, umučení a skutcích světců, zázraky</a:t>
            </a:r>
          </a:p>
          <a:p>
            <a:r>
              <a:rPr lang="cs-CZ" sz="2400" b="1" u="sng" dirty="0" smtClean="0">
                <a:latin typeface="Calibri" panose="020F0502020204030204" pitchFamily="34" charset="0"/>
              </a:rPr>
              <a:t>b) veršované i prozaické: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Báje= mýty</a:t>
            </a:r>
            <a:r>
              <a:rPr lang="cs-CZ" sz="2400" dirty="0" smtClean="0">
                <a:latin typeface="Calibri" panose="020F0502020204030204" pitchFamily="34" charset="0"/>
              </a:rPr>
              <a:t> – pokus o výklad světa, hrdinové – bohové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Pohádka, pověst, bajka</a:t>
            </a:r>
            <a:endParaRPr lang="cs-CZ" sz="24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97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322</TotalTime>
  <Words>809</Words>
  <Application>Microsoft Office PowerPoint</Application>
  <PresentationFormat>Předvádění na obrazovce (4:3)</PresentationFormat>
  <Paragraphs>137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Talent</vt:lpstr>
      <vt:lpstr>Digitální výukový materiál zpracovaný v rámci projektu „EU peníze školám“</vt:lpstr>
      <vt:lpstr>Počátky slovesného umění Ústní lidová slovesnost starověká literatura</vt:lpstr>
      <vt:lpstr>Počátky slovesného umění</vt:lpstr>
      <vt:lpstr>Ústní lidová slovesnost a nejstarší literární památky starověku</vt:lpstr>
      <vt:lpstr>Prezentace aplikace PowerPoint</vt:lpstr>
      <vt:lpstr>Ústní lidová slovesnost = folklor</vt:lpstr>
      <vt:lpstr>Literární druhy = žánry</vt:lpstr>
      <vt:lpstr>Literární formy</vt:lpstr>
      <vt:lpstr>Formy epiky (má děj)</vt:lpstr>
      <vt:lpstr>Prezentace aplikace PowerPoint</vt:lpstr>
      <vt:lpstr>Formy dramatu</vt:lpstr>
      <vt:lpstr>Opakování</vt:lpstr>
      <vt:lpstr>Prezentace aplikace PowerPoint</vt:lpstr>
      <vt:lpstr>Prezentace aplikace PowerPoint</vt:lpstr>
      <vt:lpstr>Prezentace aplikace PowerPoint</vt:lpstr>
      <vt:lpstr>Prezentace aplikace PowerPoint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výukový materiál zpracovaný v rámci projektu „EU peníze školám“</dc:title>
  <dc:creator>Martina Sedlářová</dc:creator>
  <cp:lastModifiedBy>Martina Sedlářová</cp:lastModifiedBy>
  <cp:revision>27</cp:revision>
  <dcterms:created xsi:type="dcterms:W3CDTF">2013-09-08T12:25:23Z</dcterms:created>
  <dcterms:modified xsi:type="dcterms:W3CDTF">2013-09-16T19:43:18Z</dcterms:modified>
</cp:coreProperties>
</file>